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2" r:id="rId1"/>
  </p:sldMasterIdLst>
  <p:sldIdLst>
    <p:sldId id="256" r:id="rId2"/>
    <p:sldId id="257" r:id="rId3"/>
    <p:sldId id="258" r:id="rId4"/>
    <p:sldId id="259" r:id="rId5"/>
    <p:sldId id="263" r:id="rId6"/>
    <p:sldId id="268" r:id="rId7"/>
    <p:sldId id="269" r:id="rId8"/>
    <p:sldId id="264" r:id="rId9"/>
    <p:sldId id="265" r:id="rId10"/>
    <p:sldId id="271" r:id="rId11"/>
    <p:sldId id="266" r:id="rId12"/>
    <p:sldId id="272" r:id="rId13"/>
    <p:sldId id="273" r:id="rId14"/>
    <p:sldId id="267" r:id="rId15"/>
    <p:sldId id="274" r:id="rId16"/>
    <p:sldId id="260" r:id="rId17"/>
    <p:sldId id="275" r:id="rId18"/>
    <p:sldId id="276" r:id="rId19"/>
    <p:sldId id="277" r:id="rId20"/>
    <p:sldId id="278" r:id="rId21"/>
    <p:sldId id="279" r:id="rId22"/>
    <p:sldId id="280" r:id="rId23"/>
    <p:sldId id="281" r:id="rId24"/>
    <p:sldId id="282" r:id="rId25"/>
    <p:sldId id="283" r:id="rId26"/>
    <p:sldId id="261" r:id="rId27"/>
    <p:sldId id="290" r:id="rId28"/>
    <p:sldId id="293" r:id="rId29"/>
    <p:sldId id="294" r:id="rId30"/>
    <p:sldId id="295" r:id="rId31"/>
    <p:sldId id="296" r:id="rId32"/>
    <p:sldId id="297" r:id="rId33"/>
    <p:sldId id="298" r:id="rId34"/>
    <p:sldId id="299" r:id="rId35"/>
    <p:sldId id="300" r:id="rId36"/>
    <p:sldId id="301" r:id="rId37"/>
    <p:sldId id="302" r:id="rId38"/>
    <p:sldId id="289" r:id="rId39"/>
    <p:sldId id="291" r:id="rId40"/>
    <p:sldId id="292" r:id="rId41"/>
    <p:sldId id="288" r:id="rId42"/>
    <p:sldId id="262" r:id="rId43"/>
    <p:sldId id="284" r:id="rId44"/>
    <p:sldId id="285" r:id="rId45"/>
    <p:sldId id="286" r:id="rId46"/>
    <p:sldId id="287" r:id="rId47"/>
  </p:sldIdLst>
  <p:sldSz cx="12192000" cy="6858000"/>
  <p:notesSz cx="6858000" cy="9144000"/>
  <p:embeddedFontLst>
    <p:embeddedFont>
      <p:font typeface="等线 Light" panose="02010600030101010101" pitchFamily="2" charset="-122"/>
      <p:regular r:id="rId48"/>
    </p:embeddedFont>
    <p:embeddedFont>
      <p:font typeface="微软雅黑" panose="020B0503020204020204" pitchFamily="34" charset="-122"/>
      <p:regular r:id="rId49"/>
      <p:bold r:id="rId50"/>
    </p:embeddedFont>
    <p:embeddedFont>
      <p:font typeface="Consolas" panose="020B0609020204030204" pitchFamily="49" charset="0"/>
      <p:regular r:id="rId51"/>
      <p:bold r:id="rId52"/>
      <p:italic r:id="rId53"/>
      <p:boldItalic r:id="rId54"/>
    </p:embeddedFont>
    <p:embeddedFont>
      <p:font typeface="Calibri Light" panose="020F0302020204030204" pitchFamily="34" charset="0"/>
      <p:regular r:id="rId55"/>
      <p:italic r:id="rId56"/>
    </p:embeddedFont>
    <p:embeddedFont>
      <p:font typeface="华文新魏" panose="02010800040101010101" pitchFamily="2" charset="-122"/>
      <p:regular r:id="rId57"/>
    </p:embeddedFont>
    <p:embeddedFont>
      <p:font typeface="Calibri" panose="020F0502020204030204" pitchFamily="34" charset="0"/>
      <p:regular r:id="rId58"/>
      <p:bold r:id="rId59"/>
      <p:italic r:id="rId60"/>
      <p:boldItalic r:id="rId61"/>
    </p:embeddedFont>
    <p:embeddedFont>
      <p:font typeface="等线" panose="02010600030101010101" pitchFamily="2" charset="-122"/>
      <p:regular r:id="rId62"/>
      <p:bold r:id="rId63"/>
    </p:embeddedFont>
    <p:embeddedFont>
      <p:font typeface="Impact" panose="020B0806030902050204" pitchFamily="34" charset="0"/>
      <p:regular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扬" initials="陈扬" lastIdx="1" clrIdx="0">
    <p:extLst>
      <p:ext uri="{19B8F6BF-5375-455C-9EA6-DF929625EA0E}">
        <p15:presenceInfo xmlns:p15="http://schemas.microsoft.com/office/powerpoint/2012/main" userId="ad86e315f7c434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FBCF5"/>
    <a:srgbClr val="ECECEC"/>
    <a:srgbClr val="F3FFE2"/>
    <a:srgbClr val="F5F9FD"/>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5" autoAdjust="0"/>
    <p:restoredTop sz="94660"/>
  </p:normalViewPr>
  <p:slideViewPr>
    <p:cSldViewPr snapToGrid="0">
      <p:cViewPr>
        <p:scale>
          <a:sx n="66" d="100"/>
          <a:sy n="66" d="100"/>
        </p:scale>
        <p:origin x="571" y="4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164980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4175778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368824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636580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2475196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3020322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11507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1880360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209892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3558831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4AE9B3C-0456-41EE-B268-D20C5BBFDD67}" type="datetimeFigureOut">
              <a:rPr lang="zh-CN" altLang="en-US" smtClean="0"/>
              <a:t>2017/12/4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630373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AE9B3C-0456-41EE-B268-D20C5BBFDD67}" type="datetimeFigureOut">
              <a:rPr lang="zh-CN" altLang="en-US" smtClean="0"/>
              <a:t>2017/12/4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955B2-B74E-47F2-83AB-435370CAEC3C}" type="slidenum">
              <a:rPr lang="zh-CN" altLang="en-US" smtClean="0"/>
              <a:t>‹#›</a:t>
            </a:fld>
            <a:endParaRPr lang="zh-CN" altLang="en-US"/>
          </a:p>
        </p:txBody>
      </p:sp>
    </p:spTree>
    <p:extLst>
      <p:ext uri="{BB962C8B-B14F-4D97-AF65-F5344CB8AC3E}">
        <p14:creationId xmlns:p14="http://schemas.microsoft.com/office/powerpoint/2010/main" val="756599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 Id="rId4" Type="http://schemas.openxmlformats.org/officeDocument/2006/relationships/image" Target="../media/image6.tmp"/></Relationships>
</file>

<file path=ppt/slides/_rels/slide2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2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7.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_rels/slide3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0F4A47-EC93-4248-921B-E24AB2865A3B}"/>
              </a:ext>
            </a:extLst>
          </p:cNvPr>
          <p:cNvGrpSpPr/>
          <p:nvPr/>
        </p:nvGrpSpPr>
        <p:grpSpPr>
          <a:xfrm>
            <a:off x="-639292" y="1842988"/>
            <a:ext cx="13461385" cy="6391734"/>
            <a:chOff x="-639292" y="1842988"/>
            <a:chExt cx="13461385" cy="6391734"/>
          </a:xfrm>
        </p:grpSpPr>
        <p:sp>
          <p:nvSpPr>
            <p:cNvPr id="10" name="椭圆 9">
              <a:extLst>
                <a:ext uri="{FF2B5EF4-FFF2-40B4-BE49-F238E27FC236}">
                  <a16:creationId xmlns:a16="http://schemas.microsoft.com/office/drawing/2014/main" id="{6124D892-E18F-4901-A4CD-B40FA9C975F9}"/>
                </a:ext>
              </a:extLst>
            </p:cNvPr>
            <p:cNvSpPr/>
            <p:nvPr/>
          </p:nvSpPr>
          <p:spPr>
            <a:xfrm>
              <a:off x="-639292" y="1842988"/>
              <a:ext cx="2159876" cy="215987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椭圆 10">
              <a:extLst>
                <a:ext uri="{FF2B5EF4-FFF2-40B4-BE49-F238E27FC236}">
                  <a16:creationId xmlns:a16="http://schemas.microsoft.com/office/drawing/2014/main" id="{D46A77B8-CF76-4942-A903-CD77E4C4F381}"/>
                </a:ext>
              </a:extLst>
            </p:cNvPr>
            <p:cNvSpPr/>
            <p:nvPr/>
          </p:nvSpPr>
          <p:spPr>
            <a:xfrm flipH="1">
              <a:off x="10662217" y="1842988"/>
              <a:ext cx="2159876" cy="215987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椭圆 11">
              <a:extLst>
                <a:ext uri="{FF2B5EF4-FFF2-40B4-BE49-F238E27FC236}">
                  <a16:creationId xmlns:a16="http://schemas.microsoft.com/office/drawing/2014/main" id="{17A38EDA-9FC5-4AC5-8D77-3B2D2CC5F777}"/>
                </a:ext>
              </a:extLst>
            </p:cNvPr>
            <p:cNvSpPr/>
            <p:nvPr/>
          </p:nvSpPr>
          <p:spPr>
            <a:xfrm>
              <a:off x="-141891" y="4353908"/>
              <a:ext cx="987711" cy="987711"/>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a:extLst>
                <a:ext uri="{FF2B5EF4-FFF2-40B4-BE49-F238E27FC236}">
                  <a16:creationId xmlns:a16="http://schemas.microsoft.com/office/drawing/2014/main" id="{27F908C3-CEF3-4819-932D-EFEAF14ED05B}"/>
                </a:ext>
              </a:extLst>
            </p:cNvPr>
            <p:cNvSpPr/>
            <p:nvPr/>
          </p:nvSpPr>
          <p:spPr>
            <a:xfrm>
              <a:off x="-519476" y="5669542"/>
              <a:ext cx="2468356" cy="2468356"/>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椭圆 13">
              <a:extLst>
                <a:ext uri="{FF2B5EF4-FFF2-40B4-BE49-F238E27FC236}">
                  <a16:creationId xmlns:a16="http://schemas.microsoft.com/office/drawing/2014/main" id="{BBA081CD-3F11-4D82-AF72-0494C24811A8}"/>
                </a:ext>
              </a:extLst>
            </p:cNvPr>
            <p:cNvSpPr/>
            <p:nvPr/>
          </p:nvSpPr>
          <p:spPr>
            <a:xfrm>
              <a:off x="1634884" y="5187511"/>
              <a:ext cx="1039735" cy="1039735"/>
            </a:xfrm>
            <a:prstGeom prst="ellipse">
              <a:avLst/>
            </a:prstGeom>
            <a:solidFill>
              <a:srgbClr val="EF9802">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椭圆 14">
              <a:extLst>
                <a:ext uri="{FF2B5EF4-FFF2-40B4-BE49-F238E27FC236}">
                  <a16:creationId xmlns:a16="http://schemas.microsoft.com/office/drawing/2014/main" id="{BCF4F1A7-3554-43CB-BFDE-C5C255F301FC}"/>
                </a:ext>
              </a:extLst>
            </p:cNvPr>
            <p:cNvSpPr/>
            <p:nvPr/>
          </p:nvSpPr>
          <p:spPr>
            <a:xfrm>
              <a:off x="2017591" y="6594124"/>
              <a:ext cx="1039735" cy="1039735"/>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椭圆 15">
              <a:extLst>
                <a:ext uri="{FF2B5EF4-FFF2-40B4-BE49-F238E27FC236}">
                  <a16:creationId xmlns:a16="http://schemas.microsoft.com/office/drawing/2014/main" id="{5A5B7741-0514-49D3-AB10-E73F491655F9}"/>
                </a:ext>
              </a:extLst>
            </p:cNvPr>
            <p:cNvSpPr/>
            <p:nvPr/>
          </p:nvSpPr>
          <p:spPr>
            <a:xfrm>
              <a:off x="3326523" y="6204386"/>
              <a:ext cx="2030336" cy="203033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椭圆 16">
              <a:extLst>
                <a:ext uri="{FF2B5EF4-FFF2-40B4-BE49-F238E27FC236}">
                  <a16:creationId xmlns:a16="http://schemas.microsoft.com/office/drawing/2014/main" id="{3318CE06-9021-4DE1-915E-49630157A368}"/>
                </a:ext>
              </a:extLst>
            </p:cNvPr>
            <p:cNvSpPr/>
            <p:nvPr/>
          </p:nvSpPr>
          <p:spPr>
            <a:xfrm flipH="1">
              <a:off x="11336981" y="4353908"/>
              <a:ext cx="987711" cy="987711"/>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椭圆 17">
              <a:extLst>
                <a:ext uri="{FF2B5EF4-FFF2-40B4-BE49-F238E27FC236}">
                  <a16:creationId xmlns:a16="http://schemas.microsoft.com/office/drawing/2014/main" id="{2E374D1A-2360-4256-B899-FF3DF009C105}"/>
                </a:ext>
              </a:extLst>
            </p:cNvPr>
            <p:cNvSpPr/>
            <p:nvPr/>
          </p:nvSpPr>
          <p:spPr>
            <a:xfrm flipH="1">
              <a:off x="10233921" y="5669542"/>
              <a:ext cx="2468356" cy="2468356"/>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椭圆 18">
              <a:extLst>
                <a:ext uri="{FF2B5EF4-FFF2-40B4-BE49-F238E27FC236}">
                  <a16:creationId xmlns:a16="http://schemas.microsoft.com/office/drawing/2014/main" id="{EFBCF81F-4D66-496B-9539-62F6250195E3}"/>
                </a:ext>
              </a:extLst>
            </p:cNvPr>
            <p:cNvSpPr/>
            <p:nvPr/>
          </p:nvSpPr>
          <p:spPr>
            <a:xfrm flipH="1">
              <a:off x="9508182" y="5187511"/>
              <a:ext cx="1039735" cy="1039735"/>
            </a:xfrm>
            <a:prstGeom prst="ellipse">
              <a:avLst/>
            </a:prstGeom>
            <a:solidFill>
              <a:srgbClr val="EF9802">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椭圆 19">
              <a:extLst>
                <a:ext uri="{FF2B5EF4-FFF2-40B4-BE49-F238E27FC236}">
                  <a16:creationId xmlns:a16="http://schemas.microsoft.com/office/drawing/2014/main" id="{1AAC96C2-8B51-40B1-BF31-5D19E6E80C6C}"/>
                </a:ext>
              </a:extLst>
            </p:cNvPr>
            <p:cNvSpPr/>
            <p:nvPr/>
          </p:nvSpPr>
          <p:spPr>
            <a:xfrm flipH="1">
              <a:off x="9125475" y="6594124"/>
              <a:ext cx="1039735" cy="1039735"/>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椭圆 20">
              <a:extLst>
                <a:ext uri="{FF2B5EF4-FFF2-40B4-BE49-F238E27FC236}">
                  <a16:creationId xmlns:a16="http://schemas.microsoft.com/office/drawing/2014/main" id="{6859A998-6A77-4652-A645-E7C34F833BCB}"/>
                </a:ext>
              </a:extLst>
            </p:cNvPr>
            <p:cNvSpPr/>
            <p:nvPr/>
          </p:nvSpPr>
          <p:spPr>
            <a:xfrm flipH="1">
              <a:off x="6825942" y="6204386"/>
              <a:ext cx="2030336" cy="203033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38" name="组合 37">
            <a:extLst>
              <a:ext uri="{FF2B5EF4-FFF2-40B4-BE49-F238E27FC236}">
                <a16:creationId xmlns:a16="http://schemas.microsoft.com/office/drawing/2014/main" id="{8F232BE1-68D4-404E-B713-E2EDBCAFDA6A}"/>
              </a:ext>
            </a:extLst>
          </p:cNvPr>
          <p:cNvGrpSpPr/>
          <p:nvPr/>
        </p:nvGrpSpPr>
        <p:grpSpPr>
          <a:xfrm>
            <a:off x="1376195" y="1432771"/>
            <a:ext cx="3228623" cy="3688176"/>
            <a:chOff x="3719513" y="1598613"/>
            <a:chExt cx="4360862" cy="4981575"/>
          </a:xfrm>
        </p:grpSpPr>
        <p:sp>
          <p:nvSpPr>
            <p:cNvPr id="22" name="Freeform 5">
              <a:extLst>
                <a:ext uri="{FF2B5EF4-FFF2-40B4-BE49-F238E27FC236}">
                  <a16:creationId xmlns:a16="http://schemas.microsoft.com/office/drawing/2014/main" id="{99CC373B-823A-455E-BD2C-ED09B47A86BB}"/>
                </a:ext>
              </a:extLst>
            </p:cNvPr>
            <p:cNvSpPr>
              <a:spLocks/>
            </p:cNvSpPr>
            <p:nvPr/>
          </p:nvSpPr>
          <p:spPr bwMode="auto">
            <a:xfrm>
              <a:off x="4008438" y="2224088"/>
              <a:ext cx="3795712" cy="4356100"/>
            </a:xfrm>
            <a:custGeom>
              <a:avLst/>
              <a:gdLst>
                <a:gd name="T0" fmla="*/ 2147483647 w 1045"/>
                <a:gd name="T1" fmla="*/ 2147483647 h 1279"/>
                <a:gd name="T2" fmla="*/ 2147483647 w 1045"/>
                <a:gd name="T3" fmla="*/ 2147483647 h 1279"/>
                <a:gd name="T4" fmla="*/ 2147483647 w 1045"/>
                <a:gd name="T5" fmla="*/ 2147483647 h 1279"/>
                <a:gd name="T6" fmla="*/ 2147483647 w 1045"/>
                <a:gd name="T7" fmla="*/ 2147483647 h 1279"/>
                <a:gd name="T8" fmla="*/ 2147483647 w 1045"/>
                <a:gd name="T9" fmla="*/ 2147483647 h 1279"/>
                <a:gd name="T10" fmla="*/ 0 w 1045"/>
                <a:gd name="T11" fmla="*/ 2147483647 h 1279"/>
                <a:gd name="T12" fmla="*/ 2147483647 w 1045"/>
                <a:gd name="T13" fmla="*/ 2147483647 h 1279"/>
                <a:gd name="T14" fmla="*/ 2147483647 w 1045"/>
                <a:gd name="T15" fmla="*/ 2147483647 h 1279"/>
                <a:gd name="T16" fmla="*/ 2147483647 w 1045"/>
                <a:gd name="T17" fmla="*/ 2147483647 h 1279"/>
                <a:gd name="T18" fmla="*/ 2147483647 w 1045"/>
                <a:gd name="T19" fmla="*/ 2147483647 h 1279"/>
                <a:gd name="T20" fmla="*/ 2147483647 w 1045"/>
                <a:gd name="T21" fmla="*/ 2147483647 h 1279"/>
                <a:gd name="T22" fmla="*/ 2147483647 w 1045"/>
                <a:gd name="T23" fmla="*/ 2147483647 h 1279"/>
                <a:gd name="T24" fmla="*/ 2147483647 w 1045"/>
                <a:gd name="T25" fmla="*/ 2147483647 h 1279"/>
                <a:gd name="T26" fmla="*/ 2147483647 w 1045"/>
                <a:gd name="T27" fmla="*/ 2147483647 h 1279"/>
                <a:gd name="T28" fmla="*/ 2147483647 w 1045"/>
                <a:gd name="T29" fmla="*/ 2147483647 h 1279"/>
                <a:gd name="T30" fmla="*/ 2147483647 w 1045"/>
                <a:gd name="T31" fmla="*/ 2147483647 h 1279"/>
                <a:gd name="T32" fmla="*/ 2147483647 w 1045"/>
                <a:gd name="T33" fmla="*/ 2147483647 h 1279"/>
                <a:gd name="T34" fmla="*/ 2147483647 w 1045"/>
                <a:gd name="T35" fmla="*/ 2147483647 h 1279"/>
                <a:gd name="T36" fmla="*/ 2147483647 w 1045"/>
                <a:gd name="T37" fmla="*/ 2147483647 h 1279"/>
                <a:gd name="T38" fmla="*/ 2147483647 w 1045"/>
                <a:gd name="T39" fmla="*/ 2147483647 h 1279"/>
                <a:gd name="T40" fmla="*/ 2147483647 w 1045"/>
                <a:gd name="T41" fmla="*/ 0 h 1279"/>
                <a:gd name="T42" fmla="*/ 2147483647 w 1045"/>
                <a:gd name="T43" fmla="*/ 2147483647 h 1279"/>
                <a:gd name="T44" fmla="*/ 2147483647 w 1045"/>
                <a:gd name="T45" fmla="*/ 2147483647 h 1279"/>
                <a:gd name="T46" fmla="*/ 2147483647 w 1045"/>
                <a:gd name="T47" fmla="*/ 2147483647 h 1279"/>
                <a:gd name="T48" fmla="*/ 2147483647 w 1045"/>
                <a:gd name="T49" fmla="*/ 2147483647 h 1279"/>
                <a:gd name="T50" fmla="*/ 2147483647 w 1045"/>
                <a:gd name="T51" fmla="*/ 2147483647 h 1279"/>
                <a:gd name="T52" fmla="*/ 2147483647 w 1045"/>
                <a:gd name="T53" fmla="*/ 2147483647 h 1279"/>
                <a:gd name="T54" fmla="*/ 2147483647 w 1045"/>
                <a:gd name="T55" fmla="*/ 2147483647 h 1279"/>
                <a:gd name="T56" fmla="*/ 2147483647 w 1045"/>
                <a:gd name="T57" fmla="*/ 2147483647 h 1279"/>
                <a:gd name="T58" fmla="*/ 2147483647 w 1045"/>
                <a:gd name="T59" fmla="*/ 2147483647 h 1279"/>
                <a:gd name="T60" fmla="*/ 2147483647 w 1045"/>
                <a:gd name="T61" fmla="*/ 2147483647 h 1279"/>
                <a:gd name="T62" fmla="*/ 2147483647 w 1045"/>
                <a:gd name="T63" fmla="*/ 2147483647 h 1279"/>
                <a:gd name="T64" fmla="*/ 2147483647 w 1045"/>
                <a:gd name="T65" fmla="*/ 2147483647 h 1279"/>
                <a:gd name="T66" fmla="*/ 2147483647 w 1045"/>
                <a:gd name="T67" fmla="*/ 2147483647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3CBB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
              <a:extLst>
                <a:ext uri="{FF2B5EF4-FFF2-40B4-BE49-F238E27FC236}">
                  <a16:creationId xmlns:a16="http://schemas.microsoft.com/office/drawing/2014/main" id="{F4393823-F330-41F0-9A84-381FB7506EEB}"/>
                </a:ext>
              </a:extLst>
            </p:cNvPr>
            <p:cNvSpPr>
              <a:spLocks/>
            </p:cNvSpPr>
            <p:nvPr/>
          </p:nvSpPr>
          <p:spPr bwMode="auto">
            <a:xfrm>
              <a:off x="5705475" y="1598613"/>
              <a:ext cx="522288" cy="565150"/>
            </a:xfrm>
            <a:custGeom>
              <a:avLst/>
              <a:gdLst>
                <a:gd name="T0" fmla="*/ 2147483647 w 259"/>
                <a:gd name="T1" fmla="*/ 0 h 299"/>
                <a:gd name="T2" fmla="*/ 2147483647 w 259"/>
                <a:gd name="T3" fmla="*/ 2147483647 h 299"/>
                <a:gd name="T4" fmla="*/ 2147483647 w 259"/>
                <a:gd name="T5" fmla="*/ 2147483647 h 299"/>
                <a:gd name="T6" fmla="*/ 2147483647 w 259"/>
                <a:gd name="T7" fmla="*/ 2147483647 h 299"/>
                <a:gd name="T8" fmla="*/ 2147483647 w 259"/>
                <a:gd name="T9" fmla="*/ 2147483647 h 299"/>
                <a:gd name="T10" fmla="*/ 2147483647 w 259"/>
                <a:gd name="T11" fmla="*/ 2147483647 h 299"/>
                <a:gd name="T12" fmla="*/ 2147483647 w 259"/>
                <a:gd name="T13" fmla="*/ 2147483647 h 299"/>
                <a:gd name="T14" fmla="*/ 2147483647 w 259"/>
                <a:gd name="T15" fmla="*/ 2147483647 h 299"/>
                <a:gd name="T16" fmla="*/ 0 w 259"/>
                <a:gd name="T17" fmla="*/ 2147483647 h 299"/>
                <a:gd name="T18" fmla="*/ 0 w 259"/>
                <a:gd name="T19" fmla="*/ 2147483647 h 299"/>
                <a:gd name="T20" fmla="*/ 0 w 259"/>
                <a:gd name="T21" fmla="*/ 2147483647 h 299"/>
                <a:gd name="T22" fmla="*/ 2147483647 w 259"/>
                <a:gd name="T23" fmla="*/ 2147483647 h 299"/>
                <a:gd name="T24" fmla="*/ 2147483647 w 259"/>
                <a:gd name="T25" fmla="*/ 0 h 299"/>
                <a:gd name="T26" fmla="*/ 2147483647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
              <a:extLst>
                <a:ext uri="{FF2B5EF4-FFF2-40B4-BE49-F238E27FC236}">
                  <a16:creationId xmlns:a16="http://schemas.microsoft.com/office/drawing/2014/main" id="{03302C24-50A4-4E6A-8E0F-6F629380C550}"/>
                </a:ext>
              </a:extLst>
            </p:cNvPr>
            <p:cNvSpPr>
              <a:spLocks/>
            </p:cNvSpPr>
            <p:nvPr/>
          </p:nvSpPr>
          <p:spPr bwMode="auto">
            <a:xfrm>
              <a:off x="7561263" y="2679700"/>
              <a:ext cx="519112" cy="561975"/>
            </a:xfrm>
            <a:custGeom>
              <a:avLst/>
              <a:gdLst>
                <a:gd name="T0" fmla="*/ 2147483647 w 257"/>
                <a:gd name="T1" fmla="*/ 0 h 297"/>
                <a:gd name="T2" fmla="*/ 2147483647 w 257"/>
                <a:gd name="T3" fmla="*/ 2147483647 h 297"/>
                <a:gd name="T4" fmla="*/ 2147483647 w 257"/>
                <a:gd name="T5" fmla="*/ 2147483647 h 297"/>
                <a:gd name="T6" fmla="*/ 2147483647 w 257"/>
                <a:gd name="T7" fmla="*/ 2147483647 h 297"/>
                <a:gd name="T8" fmla="*/ 2147483647 w 257"/>
                <a:gd name="T9" fmla="*/ 2147483647 h 297"/>
                <a:gd name="T10" fmla="*/ 2147483647 w 257"/>
                <a:gd name="T11" fmla="*/ 2147483647 h 297"/>
                <a:gd name="T12" fmla="*/ 2147483647 w 257"/>
                <a:gd name="T13" fmla="*/ 2147483647 h 297"/>
                <a:gd name="T14" fmla="*/ 2147483647 w 257"/>
                <a:gd name="T15" fmla="*/ 2147483647 h 297"/>
                <a:gd name="T16" fmla="*/ 0 w 257"/>
                <a:gd name="T17" fmla="*/ 2147483647 h 297"/>
                <a:gd name="T18" fmla="*/ 0 w 257"/>
                <a:gd name="T19" fmla="*/ 2147483647 h 297"/>
                <a:gd name="T20" fmla="*/ 0 w 257"/>
                <a:gd name="T21" fmla="*/ 2147483647 h 297"/>
                <a:gd name="T22" fmla="*/ 2147483647 w 257"/>
                <a:gd name="T23" fmla="*/ 2147483647 h 297"/>
                <a:gd name="T24" fmla="*/ 2147483647 w 257"/>
                <a:gd name="T25" fmla="*/ 0 h 297"/>
                <a:gd name="T26" fmla="*/ 2147483647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
              <a:extLst>
                <a:ext uri="{FF2B5EF4-FFF2-40B4-BE49-F238E27FC236}">
                  <a16:creationId xmlns:a16="http://schemas.microsoft.com/office/drawing/2014/main" id="{DC148DCA-4251-490B-8CDC-07017AA14EA9}"/>
                </a:ext>
              </a:extLst>
            </p:cNvPr>
            <p:cNvSpPr>
              <a:spLocks/>
            </p:cNvSpPr>
            <p:nvPr/>
          </p:nvSpPr>
          <p:spPr bwMode="auto">
            <a:xfrm>
              <a:off x="7237413" y="4611688"/>
              <a:ext cx="523875" cy="565150"/>
            </a:xfrm>
            <a:custGeom>
              <a:avLst/>
              <a:gdLst>
                <a:gd name="T0" fmla="*/ 2147483647 w 260"/>
                <a:gd name="T1" fmla="*/ 0 h 299"/>
                <a:gd name="T2" fmla="*/ 2147483647 w 260"/>
                <a:gd name="T3" fmla="*/ 2147483647 h 299"/>
                <a:gd name="T4" fmla="*/ 2147483647 w 260"/>
                <a:gd name="T5" fmla="*/ 2147483647 h 299"/>
                <a:gd name="T6" fmla="*/ 2147483647 w 260"/>
                <a:gd name="T7" fmla="*/ 2147483647 h 299"/>
                <a:gd name="T8" fmla="*/ 2147483647 w 260"/>
                <a:gd name="T9" fmla="*/ 2147483647 h 299"/>
                <a:gd name="T10" fmla="*/ 2147483647 w 260"/>
                <a:gd name="T11" fmla="*/ 2147483647 h 299"/>
                <a:gd name="T12" fmla="*/ 2147483647 w 260"/>
                <a:gd name="T13" fmla="*/ 2147483647 h 299"/>
                <a:gd name="T14" fmla="*/ 2147483647 w 260"/>
                <a:gd name="T15" fmla="*/ 2147483647 h 299"/>
                <a:gd name="T16" fmla="*/ 0 w 260"/>
                <a:gd name="T17" fmla="*/ 2147483647 h 299"/>
                <a:gd name="T18" fmla="*/ 0 w 260"/>
                <a:gd name="T19" fmla="*/ 2147483647 h 299"/>
                <a:gd name="T20" fmla="*/ 0 w 260"/>
                <a:gd name="T21" fmla="*/ 2147483647 h 299"/>
                <a:gd name="T22" fmla="*/ 2147483647 w 260"/>
                <a:gd name="T23" fmla="*/ 2147483647 h 299"/>
                <a:gd name="T24" fmla="*/ 2147483647 w 260"/>
                <a:gd name="T25" fmla="*/ 0 h 299"/>
                <a:gd name="T26" fmla="*/ 2147483647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0">
              <a:extLst>
                <a:ext uri="{FF2B5EF4-FFF2-40B4-BE49-F238E27FC236}">
                  <a16:creationId xmlns:a16="http://schemas.microsoft.com/office/drawing/2014/main" id="{E027F599-30FB-46AF-95C1-EB43528A86EE}"/>
                </a:ext>
              </a:extLst>
            </p:cNvPr>
            <p:cNvSpPr>
              <a:spLocks/>
            </p:cNvSpPr>
            <p:nvPr/>
          </p:nvSpPr>
          <p:spPr bwMode="auto">
            <a:xfrm>
              <a:off x="4872038" y="2479675"/>
              <a:ext cx="520700" cy="565150"/>
            </a:xfrm>
            <a:custGeom>
              <a:avLst/>
              <a:gdLst>
                <a:gd name="T0" fmla="*/ 2147483647 w 258"/>
                <a:gd name="T1" fmla="*/ 0 h 299"/>
                <a:gd name="T2" fmla="*/ 2147483647 w 258"/>
                <a:gd name="T3" fmla="*/ 2147483647 h 299"/>
                <a:gd name="T4" fmla="*/ 2147483647 w 258"/>
                <a:gd name="T5" fmla="*/ 2147483647 h 299"/>
                <a:gd name="T6" fmla="*/ 2147483647 w 258"/>
                <a:gd name="T7" fmla="*/ 2147483647 h 299"/>
                <a:gd name="T8" fmla="*/ 2147483647 w 258"/>
                <a:gd name="T9" fmla="*/ 2147483647 h 299"/>
                <a:gd name="T10" fmla="*/ 2147483647 w 258"/>
                <a:gd name="T11" fmla="*/ 2147483647 h 299"/>
                <a:gd name="T12" fmla="*/ 2147483647 w 258"/>
                <a:gd name="T13" fmla="*/ 2147483647 h 299"/>
                <a:gd name="T14" fmla="*/ 2147483647 w 258"/>
                <a:gd name="T15" fmla="*/ 2147483647 h 299"/>
                <a:gd name="T16" fmla="*/ 0 w 258"/>
                <a:gd name="T17" fmla="*/ 2147483647 h 299"/>
                <a:gd name="T18" fmla="*/ 0 w 258"/>
                <a:gd name="T19" fmla="*/ 2147483647 h 299"/>
                <a:gd name="T20" fmla="*/ 0 w 258"/>
                <a:gd name="T21" fmla="*/ 2147483647 h 299"/>
                <a:gd name="T22" fmla="*/ 2147483647 w 258"/>
                <a:gd name="T23" fmla="*/ 2147483647 h 299"/>
                <a:gd name="T24" fmla="*/ 2147483647 w 258"/>
                <a:gd name="T25" fmla="*/ 0 h 299"/>
                <a:gd name="T26" fmla="*/ 2147483647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1">
              <a:extLst>
                <a:ext uri="{FF2B5EF4-FFF2-40B4-BE49-F238E27FC236}">
                  <a16:creationId xmlns:a16="http://schemas.microsoft.com/office/drawing/2014/main" id="{16C36D86-F985-4F8F-81C9-F9F18C33F2D9}"/>
                </a:ext>
              </a:extLst>
            </p:cNvPr>
            <p:cNvSpPr>
              <a:spLocks/>
            </p:cNvSpPr>
            <p:nvPr/>
          </p:nvSpPr>
          <p:spPr bwMode="auto">
            <a:xfrm>
              <a:off x="3719513" y="4462463"/>
              <a:ext cx="520700" cy="560387"/>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3">
              <a:extLst>
                <a:ext uri="{FF2B5EF4-FFF2-40B4-BE49-F238E27FC236}">
                  <a16:creationId xmlns:a16="http://schemas.microsoft.com/office/drawing/2014/main" id="{08C9C966-4653-4DBC-988C-D0773163BE44}"/>
                </a:ext>
              </a:extLst>
            </p:cNvPr>
            <p:cNvSpPr>
              <a:spLocks/>
            </p:cNvSpPr>
            <p:nvPr/>
          </p:nvSpPr>
          <p:spPr bwMode="auto">
            <a:xfrm>
              <a:off x="6550025" y="5364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4">
              <a:extLst>
                <a:ext uri="{FF2B5EF4-FFF2-40B4-BE49-F238E27FC236}">
                  <a16:creationId xmlns:a16="http://schemas.microsoft.com/office/drawing/2014/main" id="{4927C775-3006-4A72-BF0B-682A2BAE5CB2}"/>
                </a:ext>
              </a:extLst>
            </p:cNvPr>
            <p:cNvSpPr>
              <a:spLocks/>
            </p:cNvSpPr>
            <p:nvPr/>
          </p:nvSpPr>
          <p:spPr bwMode="auto">
            <a:xfrm>
              <a:off x="4589463" y="3462338"/>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5">
              <a:extLst>
                <a:ext uri="{FF2B5EF4-FFF2-40B4-BE49-F238E27FC236}">
                  <a16:creationId xmlns:a16="http://schemas.microsoft.com/office/drawing/2014/main" id="{27EA68F9-2EB5-4E15-B18E-E6F69374BA34}"/>
                </a:ext>
              </a:extLst>
            </p:cNvPr>
            <p:cNvSpPr>
              <a:spLocks/>
            </p:cNvSpPr>
            <p:nvPr/>
          </p:nvSpPr>
          <p:spPr bwMode="auto">
            <a:xfrm>
              <a:off x="5565775" y="2986088"/>
              <a:ext cx="287338" cy="311150"/>
            </a:xfrm>
            <a:custGeom>
              <a:avLst/>
              <a:gdLst>
                <a:gd name="T0" fmla="*/ 2147483647 w 142"/>
                <a:gd name="T1" fmla="*/ 0 h 164"/>
                <a:gd name="T2" fmla="*/ 2147483647 w 142"/>
                <a:gd name="T3" fmla="*/ 2147483647 h 164"/>
                <a:gd name="T4" fmla="*/ 2147483647 w 142"/>
                <a:gd name="T5" fmla="*/ 2147483647 h 164"/>
                <a:gd name="T6" fmla="*/ 2147483647 w 142"/>
                <a:gd name="T7" fmla="*/ 2147483647 h 164"/>
                <a:gd name="T8" fmla="*/ 2147483647 w 142"/>
                <a:gd name="T9" fmla="*/ 2147483647 h 164"/>
                <a:gd name="T10" fmla="*/ 2147483647 w 142"/>
                <a:gd name="T11" fmla="*/ 2147483647 h 164"/>
                <a:gd name="T12" fmla="*/ 2147483647 w 142"/>
                <a:gd name="T13" fmla="*/ 2147483647 h 164"/>
                <a:gd name="T14" fmla="*/ 2147483647 w 142"/>
                <a:gd name="T15" fmla="*/ 2147483647 h 164"/>
                <a:gd name="T16" fmla="*/ 0 w 142"/>
                <a:gd name="T17" fmla="*/ 2147483647 h 164"/>
                <a:gd name="T18" fmla="*/ 0 w 142"/>
                <a:gd name="T19" fmla="*/ 2147483647 h 164"/>
                <a:gd name="T20" fmla="*/ 0 w 142"/>
                <a:gd name="T21" fmla="*/ 2147483647 h 164"/>
                <a:gd name="T22" fmla="*/ 2147483647 w 142"/>
                <a:gd name="T23" fmla="*/ 2147483647 h 164"/>
                <a:gd name="T24" fmla="*/ 2147483647 w 142"/>
                <a:gd name="T25" fmla="*/ 0 h 164"/>
                <a:gd name="T26" fmla="*/ 2147483647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6">
              <a:extLst>
                <a:ext uri="{FF2B5EF4-FFF2-40B4-BE49-F238E27FC236}">
                  <a16:creationId xmlns:a16="http://schemas.microsoft.com/office/drawing/2014/main" id="{35AE5D77-44F2-43B4-88A8-FEC1F19333B9}"/>
                </a:ext>
              </a:extLst>
            </p:cNvPr>
            <p:cNvSpPr>
              <a:spLocks/>
            </p:cNvSpPr>
            <p:nvPr/>
          </p:nvSpPr>
          <p:spPr bwMode="auto">
            <a:xfrm>
              <a:off x="6143625" y="4602163"/>
              <a:ext cx="287338" cy="309562"/>
            </a:xfrm>
            <a:custGeom>
              <a:avLst/>
              <a:gdLst>
                <a:gd name="T0" fmla="*/ 2147483647 w 143"/>
                <a:gd name="T1" fmla="*/ 0 h 164"/>
                <a:gd name="T2" fmla="*/ 2147483647 w 143"/>
                <a:gd name="T3" fmla="*/ 2147483647 h 164"/>
                <a:gd name="T4" fmla="*/ 2147483647 w 143"/>
                <a:gd name="T5" fmla="*/ 2147483647 h 164"/>
                <a:gd name="T6" fmla="*/ 2147483647 w 143"/>
                <a:gd name="T7" fmla="*/ 2147483647 h 164"/>
                <a:gd name="T8" fmla="*/ 2147483647 w 143"/>
                <a:gd name="T9" fmla="*/ 2147483647 h 164"/>
                <a:gd name="T10" fmla="*/ 2147483647 w 143"/>
                <a:gd name="T11" fmla="*/ 2147483647 h 164"/>
                <a:gd name="T12" fmla="*/ 2147483647 w 143"/>
                <a:gd name="T13" fmla="*/ 2147483647 h 164"/>
                <a:gd name="T14" fmla="*/ 2147483647 w 143"/>
                <a:gd name="T15" fmla="*/ 2147483647 h 164"/>
                <a:gd name="T16" fmla="*/ 0 w 143"/>
                <a:gd name="T17" fmla="*/ 2147483647 h 164"/>
                <a:gd name="T18" fmla="*/ 0 w 143"/>
                <a:gd name="T19" fmla="*/ 2147483647 h 164"/>
                <a:gd name="T20" fmla="*/ 0 w 143"/>
                <a:gd name="T21" fmla="*/ 2147483647 h 164"/>
                <a:gd name="T22" fmla="*/ 2147483647 w 143"/>
                <a:gd name="T23" fmla="*/ 2147483647 h 164"/>
                <a:gd name="T24" fmla="*/ 2147483647 w 143"/>
                <a:gd name="T25" fmla="*/ 0 h 164"/>
                <a:gd name="T26" fmla="*/ 2147483647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7">
              <a:extLst>
                <a:ext uri="{FF2B5EF4-FFF2-40B4-BE49-F238E27FC236}">
                  <a16:creationId xmlns:a16="http://schemas.microsoft.com/office/drawing/2014/main" id="{ECE748D2-C914-4F0F-9166-47ACC9175135}"/>
                </a:ext>
              </a:extLst>
            </p:cNvPr>
            <p:cNvSpPr>
              <a:spLocks/>
            </p:cNvSpPr>
            <p:nvPr/>
          </p:nvSpPr>
          <p:spPr bwMode="auto">
            <a:xfrm>
              <a:off x="4432300" y="4308475"/>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8">
              <a:extLst>
                <a:ext uri="{FF2B5EF4-FFF2-40B4-BE49-F238E27FC236}">
                  <a16:creationId xmlns:a16="http://schemas.microsoft.com/office/drawing/2014/main" id="{A172BF71-27FB-4F84-BD09-19480076243D}"/>
                </a:ext>
              </a:extLst>
            </p:cNvPr>
            <p:cNvSpPr>
              <a:spLocks/>
            </p:cNvSpPr>
            <p:nvPr/>
          </p:nvSpPr>
          <p:spPr bwMode="auto">
            <a:xfrm>
              <a:off x="7162800" y="3586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9">
              <a:extLst>
                <a:ext uri="{FF2B5EF4-FFF2-40B4-BE49-F238E27FC236}">
                  <a16:creationId xmlns:a16="http://schemas.microsoft.com/office/drawing/2014/main" id="{7BEDBBCF-BB49-4961-B4B4-1E4DF3A09B87}"/>
                </a:ext>
              </a:extLst>
            </p:cNvPr>
            <p:cNvSpPr>
              <a:spLocks/>
            </p:cNvSpPr>
            <p:nvPr/>
          </p:nvSpPr>
          <p:spPr bwMode="auto">
            <a:xfrm>
              <a:off x="5187950" y="4913313"/>
              <a:ext cx="287338"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0">
              <a:extLst>
                <a:ext uri="{FF2B5EF4-FFF2-40B4-BE49-F238E27FC236}">
                  <a16:creationId xmlns:a16="http://schemas.microsoft.com/office/drawing/2014/main" id="{6B0311DC-E75C-4ABE-9D3A-8A0F8B394662}"/>
                </a:ext>
              </a:extLst>
            </p:cNvPr>
            <p:cNvSpPr>
              <a:spLocks/>
            </p:cNvSpPr>
            <p:nvPr/>
          </p:nvSpPr>
          <p:spPr bwMode="auto">
            <a:xfrm>
              <a:off x="6013450" y="3665538"/>
              <a:ext cx="287338" cy="312737"/>
            </a:xfrm>
            <a:custGeom>
              <a:avLst/>
              <a:gdLst>
                <a:gd name="T0" fmla="*/ 2147483647 w 142"/>
                <a:gd name="T1" fmla="*/ 0 h 165"/>
                <a:gd name="T2" fmla="*/ 2147483647 w 142"/>
                <a:gd name="T3" fmla="*/ 2147483647 h 165"/>
                <a:gd name="T4" fmla="*/ 2147483647 w 142"/>
                <a:gd name="T5" fmla="*/ 2147483647 h 165"/>
                <a:gd name="T6" fmla="*/ 2147483647 w 142"/>
                <a:gd name="T7" fmla="*/ 2147483647 h 165"/>
                <a:gd name="T8" fmla="*/ 2147483647 w 142"/>
                <a:gd name="T9" fmla="*/ 2147483647 h 165"/>
                <a:gd name="T10" fmla="*/ 2147483647 w 142"/>
                <a:gd name="T11" fmla="*/ 2147483647 h 165"/>
                <a:gd name="T12" fmla="*/ 2147483647 w 142"/>
                <a:gd name="T13" fmla="*/ 2147483647 h 165"/>
                <a:gd name="T14" fmla="*/ 2147483647 w 142"/>
                <a:gd name="T15" fmla="*/ 2147483647 h 165"/>
                <a:gd name="T16" fmla="*/ 0 w 142"/>
                <a:gd name="T17" fmla="*/ 2147483647 h 165"/>
                <a:gd name="T18" fmla="*/ 0 w 142"/>
                <a:gd name="T19" fmla="*/ 2147483647 h 165"/>
                <a:gd name="T20" fmla="*/ 0 w 142"/>
                <a:gd name="T21" fmla="*/ 2147483647 h 165"/>
                <a:gd name="T22" fmla="*/ 2147483647 w 142"/>
                <a:gd name="T23" fmla="*/ 2147483647 h 165"/>
                <a:gd name="T24" fmla="*/ 2147483647 w 142"/>
                <a:gd name="T25" fmla="*/ 0 h 165"/>
                <a:gd name="T26" fmla="*/ 2147483647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6">
              <a:extLst>
                <a:ext uri="{FF2B5EF4-FFF2-40B4-BE49-F238E27FC236}">
                  <a16:creationId xmlns:a16="http://schemas.microsoft.com/office/drawing/2014/main" id="{1F4D720D-E168-45C7-B1A7-7827A50A9115}"/>
                </a:ext>
              </a:extLst>
            </p:cNvPr>
            <p:cNvSpPr>
              <a:spLocks/>
            </p:cNvSpPr>
            <p:nvPr/>
          </p:nvSpPr>
          <p:spPr bwMode="auto">
            <a:xfrm>
              <a:off x="4833938" y="1679575"/>
              <a:ext cx="517525" cy="565150"/>
            </a:xfrm>
            <a:custGeom>
              <a:avLst/>
              <a:gdLst>
                <a:gd name="T0" fmla="*/ 2147483647 w 257"/>
                <a:gd name="T1" fmla="*/ 0 h 299"/>
                <a:gd name="T2" fmla="*/ 2147483647 w 257"/>
                <a:gd name="T3" fmla="*/ 2147483647 h 299"/>
                <a:gd name="T4" fmla="*/ 2147483647 w 257"/>
                <a:gd name="T5" fmla="*/ 2147483647 h 299"/>
                <a:gd name="T6" fmla="*/ 2147483647 w 257"/>
                <a:gd name="T7" fmla="*/ 2147483647 h 299"/>
                <a:gd name="T8" fmla="*/ 2147483647 w 257"/>
                <a:gd name="T9" fmla="*/ 2147483647 h 299"/>
                <a:gd name="T10" fmla="*/ 2147483647 w 257"/>
                <a:gd name="T11" fmla="*/ 2147483647 h 299"/>
                <a:gd name="T12" fmla="*/ 2147483647 w 257"/>
                <a:gd name="T13" fmla="*/ 2147483647 h 299"/>
                <a:gd name="T14" fmla="*/ 2147483647 w 257"/>
                <a:gd name="T15" fmla="*/ 2147483647 h 299"/>
                <a:gd name="T16" fmla="*/ 0 w 257"/>
                <a:gd name="T17" fmla="*/ 2147483647 h 299"/>
                <a:gd name="T18" fmla="*/ 0 w 257"/>
                <a:gd name="T19" fmla="*/ 2147483647 h 299"/>
                <a:gd name="T20" fmla="*/ 0 w 257"/>
                <a:gd name="T21" fmla="*/ 2147483647 h 299"/>
                <a:gd name="T22" fmla="*/ 2147483647 w 257"/>
                <a:gd name="T23" fmla="*/ 2147483647 h 299"/>
                <a:gd name="T24" fmla="*/ 2147483647 w 257"/>
                <a:gd name="T25" fmla="*/ 0 h 299"/>
                <a:gd name="T26" fmla="*/ 2147483647 w 257"/>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2">
              <a:extLst>
                <a:ext uri="{FF2B5EF4-FFF2-40B4-BE49-F238E27FC236}">
                  <a16:creationId xmlns:a16="http://schemas.microsoft.com/office/drawing/2014/main" id="{3F19E4CE-E2EF-4858-A936-F95DDFB7A87B}"/>
                </a:ext>
              </a:extLst>
            </p:cNvPr>
            <p:cNvSpPr>
              <a:spLocks/>
            </p:cNvSpPr>
            <p:nvPr/>
          </p:nvSpPr>
          <p:spPr bwMode="auto">
            <a:xfrm>
              <a:off x="6659563" y="2898775"/>
              <a:ext cx="520700" cy="561975"/>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9" name="文本框 38">
            <a:extLst>
              <a:ext uri="{FF2B5EF4-FFF2-40B4-BE49-F238E27FC236}">
                <a16:creationId xmlns:a16="http://schemas.microsoft.com/office/drawing/2014/main" id="{4B75C3D4-F7BA-46F0-8502-BEA3B9D63386}"/>
              </a:ext>
            </a:extLst>
          </p:cNvPr>
          <p:cNvSpPr txBox="1"/>
          <p:nvPr/>
        </p:nvSpPr>
        <p:spPr>
          <a:xfrm>
            <a:off x="4682390" y="1558180"/>
            <a:ext cx="7485728" cy="1754326"/>
          </a:xfrm>
          <a:prstGeom prst="rect">
            <a:avLst/>
          </a:prstGeom>
          <a:noFill/>
        </p:spPr>
        <p:txBody>
          <a:bodyPr wrap="square" rtlCol="0">
            <a:spAutoFit/>
          </a:bodyPr>
          <a:lstStyle/>
          <a:p>
            <a:r>
              <a:rPr lang="en-US" altLang="zh-CN" sz="5400" dirty="0">
                <a:latin typeface="微软雅黑" panose="020B0503020204020204" pitchFamily="34" charset="-122"/>
                <a:ea typeface="微软雅黑" panose="020B0503020204020204" pitchFamily="34" charset="-122"/>
              </a:rPr>
              <a:t>Huffman</a:t>
            </a:r>
            <a:r>
              <a:rPr lang="zh-CN" altLang="en-US" sz="5400" dirty="0">
                <a:latin typeface="微软雅黑" panose="020B0503020204020204" pitchFamily="34" charset="-122"/>
                <a:ea typeface="微软雅黑" panose="020B0503020204020204" pitchFamily="34" charset="-122"/>
              </a:rPr>
              <a:t>编</a:t>
            </a:r>
            <a:r>
              <a:rPr lang="en-US" altLang="zh-CN" sz="5400" dirty="0">
                <a:latin typeface="微软雅黑" panose="020B0503020204020204" pitchFamily="34" charset="-122"/>
                <a:ea typeface="微软雅黑" panose="020B0503020204020204" pitchFamily="34" charset="-122"/>
              </a:rPr>
              <a:t>/</a:t>
            </a:r>
            <a:r>
              <a:rPr lang="zh-CN" altLang="en-US" sz="5400" dirty="0">
                <a:latin typeface="微软雅黑" panose="020B0503020204020204" pitchFamily="34" charset="-122"/>
                <a:ea typeface="微软雅黑" panose="020B0503020204020204" pitchFamily="34" charset="-122"/>
              </a:rPr>
              <a:t>译码器</a:t>
            </a:r>
            <a:endParaRPr lang="en-US" altLang="zh-CN" sz="5400" dirty="0">
              <a:latin typeface="微软雅黑" panose="020B0503020204020204" pitchFamily="34" charset="-122"/>
              <a:ea typeface="微软雅黑" panose="020B0503020204020204" pitchFamily="34" charset="-122"/>
            </a:endParaRPr>
          </a:p>
          <a:p>
            <a:r>
              <a:rPr lang="zh-CN" altLang="en-US" sz="5400" dirty="0">
                <a:latin typeface="微软雅黑" panose="020B0503020204020204" pitchFamily="34" charset="-122"/>
                <a:ea typeface="微软雅黑" panose="020B0503020204020204" pitchFamily="34" charset="-122"/>
              </a:rPr>
              <a:t>设计与实现</a:t>
            </a:r>
          </a:p>
        </p:txBody>
      </p:sp>
      <p:sp>
        <p:nvSpPr>
          <p:cNvPr id="40" name="文本框 39">
            <a:extLst>
              <a:ext uri="{FF2B5EF4-FFF2-40B4-BE49-F238E27FC236}">
                <a16:creationId xmlns:a16="http://schemas.microsoft.com/office/drawing/2014/main" id="{4164CF8E-A0ED-4EDD-9F09-F87234F0E315}"/>
              </a:ext>
            </a:extLst>
          </p:cNvPr>
          <p:cNvSpPr txBox="1"/>
          <p:nvPr/>
        </p:nvSpPr>
        <p:spPr>
          <a:xfrm>
            <a:off x="7617731" y="5090082"/>
            <a:ext cx="3324718"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信息院 网络工程</a:t>
            </a:r>
            <a:r>
              <a:rPr lang="en-US" altLang="zh-CN" sz="2400" dirty="0">
                <a:latin typeface="微软雅黑" panose="020B0503020204020204" pitchFamily="34" charset="-122"/>
                <a:ea typeface="微软雅黑" panose="020B0503020204020204" pitchFamily="34" charset="-122"/>
              </a:rPr>
              <a:t>161</a:t>
            </a:r>
            <a:r>
              <a:rPr lang="zh-CN" altLang="en-US" sz="2400" dirty="0">
                <a:latin typeface="微软雅黑" panose="020B0503020204020204" pitchFamily="34" charset="-122"/>
                <a:ea typeface="微软雅黑" panose="020B0503020204020204" pitchFamily="34" charset="-122"/>
              </a:rPr>
              <a:t>班</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陈扬 </a:t>
            </a:r>
            <a:r>
              <a:rPr lang="en-US" altLang="zh-CN" sz="2400" dirty="0">
                <a:latin typeface="微软雅黑" panose="020B0503020204020204" pitchFamily="34" charset="-122"/>
                <a:ea typeface="微软雅黑" panose="020B0503020204020204" pitchFamily="34" charset="-122"/>
              </a:rPr>
              <a:t>19316117</a:t>
            </a:r>
            <a:endParaRPr lang="zh-CN" altLang="en-US" sz="24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3CBBDC35-D9DF-461C-AB28-2BBDCF498B0D}"/>
              </a:ext>
            </a:extLst>
          </p:cNvPr>
          <p:cNvSpPr txBox="1"/>
          <p:nvPr/>
        </p:nvSpPr>
        <p:spPr>
          <a:xfrm>
            <a:off x="7618075" y="3572297"/>
            <a:ext cx="3044142"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课程设计汇报</a:t>
            </a:r>
          </a:p>
        </p:txBody>
      </p:sp>
    </p:spTree>
    <p:extLst>
      <p:ext uri="{BB962C8B-B14F-4D97-AF65-F5344CB8AC3E}">
        <p14:creationId xmlns:p14="http://schemas.microsoft.com/office/powerpoint/2010/main" val="1717245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译码</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矩形 1">
            <a:extLst>
              <a:ext uri="{FF2B5EF4-FFF2-40B4-BE49-F238E27FC236}">
                <a16:creationId xmlns:a16="http://schemas.microsoft.com/office/drawing/2014/main" id="{DFC416CF-4F2D-4CA3-8BDA-C1E26BC8A48D}"/>
              </a:ext>
            </a:extLst>
          </p:cNvPr>
          <p:cNvSpPr/>
          <p:nvPr/>
        </p:nvSpPr>
        <p:spPr>
          <a:xfrm>
            <a:off x="623455" y="2286764"/>
            <a:ext cx="5962540" cy="2677656"/>
          </a:xfrm>
          <a:prstGeom prst="rect">
            <a:avLst/>
          </a:prstGeom>
        </p:spPr>
        <p:txBody>
          <a:bodyPr wrap="square">
            <a:spAutoFit/>
          </a:bodyPr>
          <a:lstStyle/>
          <a:p>
            <a:pPr marL="266700"/>
            <a:r>
              <a:rPr lang="zh-CN" altLang="zh-CN" sz="2800" kern="100" dirty="0">
                <a:solidFill>
                  <a:srgbClr val="000000"/>
                </a:solidFill>
                <a:latin typeface="+mn-ea"/>
              </a:rPr>
              <a:t>从根结点出发，逐个读入电文中的二进制代码；若代码为</a:t>
            </a:r>
            <a:r>
              <a:rPr lang="en-US" altLang="zh-CN" sz="2800" kern="100" dirty="0">
                <a:solidFill>
                  <a:srgbClr val="000000"/>
                </a:solidFill>
                <a:latin typeface="+mn-ea"/>
              </a:rPr>
              <a:t>0</a:t>
            </a:r>
            <a:r>
              <a:rPr lang="zh-CN" altLang="zh-CN" sz="2800" kern="100" dirty="0">
                <a:solidFill>
                  <a:srgbClr val="000000"/>
                </a:solidFill>
                <a:latin typeface="+mn-ea"/>
              </a:rPr>
              <a:t>则走向左孩子，否则走向右孩子；一旦到达叶子结点，便可译出代码所对应的字符。然后又重新从根结点开始继续译码，直到二进制电文结束。</a:t>
            </a:r>
            <a:endParaRPr lang="zh-CN" altLang="zh-CN" sz="2000" kern="100" dirty="0">
              <a:latin typeface="+mn-ea"/>
            </a:endParaRPr>
          </a:p>
        </p:txBody>
      </p:sp>
      <p:grpSp>
        <p:nvGrpSpPr>
          <p:cNvPr id="54" name="组合 53">
            <a:extLst>
              <a:ext uri="{FF2B5EF4-FFF2-40B4-BE49-F238E27FC236}">
                <a16:creationId xmlns:a16="http://schemas.microsoft.com/office/drawing/2014/main" id="{CE9D3171-47FD-4320-8A6D-BC7D67F043DA}"/>
              </a:ext>
            </a:extLst>
          </p:cNvPr>
          <p:cNvGrpSpPr/>
          <p:nvPr/>
        </p:nvGrpSpPr>
        <p:grpSpPr>
          <a:xfrm>
            <a:off x="6995343" y="2195754"/>
            <a:ext cx="4297314" cy="2859675"/>
            <a:chOff x="2773816" y="1583015"/>
            <a:chExt cx="3180832" cy="2116705"/>
          </a:xfrm>
        </p:grpSpPr>
        <p:sp>
          <p:nvSpPr>
            <p:cNvPr id="55" name="椭圆 54">
              <a:extLst>
                <a:ext uri="{FF2B5EF4-FFF2-40B4-BE49-F238E27FC236}">
                  <a16:creationId xmlns:a16="http://schemas.microsoft.com/office/drawing/2014/main" id="{29D34503-1DE0-4CAF-AE13-5A3FC46530AC}"/>
                </a:ext>
              </a:extLst>
            </p:cNvPr>
            <p:cNvSpPr/>
            <p:nvPr/>
          </p:nvSpPr>
          <p:spPr>
            <a:xfrm>
              <a:off x="3259587" y="1586997"/>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96CB9363-D7D7-43CB-8D6B-9FB700AEDAFB}"/>
                </a:ext>
              </a:extLst>
            </p:cNvPr>
            <p:cNvCxnSpPr>
              <a:cxnSpLocks/>
            </p:cNvCxnSpPr>
            <p:nvPr/>
          </p:nvCxnSpPr>
          <p:spPr>
            <a:xfrm flipH="1">
              <a:off x="3016747" y="1887426"/>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747595F-C277-4832-A71C-9814FDDA1C30}"/>
                </a:ext>
              </a:extLst>
            </p:cNvPr>
            <p:cNvCxnSpPr>
              <a:cxnSpLocks/>
            </p:cNvCxnSpPr>
            <p:nvPr/>
          </p:nvCxnSpPr>
          <p:spPr>
            <a:xfrm>
              <a:off x="3545244" y="1890122"/>
              <a:ext cx="294534" cy="307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B2B9E3D3-35C1-4D78-95E9-4704DD2034D2}"/>
                </a:ext>
              </a:extLst>
            </p:cNvPr>
            <p:cNvSpPr/>
            <p:nvPr/>
          </p:nvSpPr>
          <p:spPr>
            <a:xfrm>
              <a:off x="2773816" y="2165408"/>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p>
          </p:txBody>
        </p:sp>
        <p:sp>
          <p:nvSpPr>
            <p:cNvPr id="59" name="椭圆 58">
              <a:extLst>
                <a:ext uri="{FF2B5EF4-FFF2-40B4-BE49-F238E27FC236}">
                  <a16:creationId xmlns:a16="http://schemas.microsoft.com/office/drawing/2014/main" id="{A99E9ADE-F10E-4BF2-9EFE-CCE50BB8EFF7}"/>
                </a:ext>
              </a:extLst>
            </p:cNvPr>
            <p:cNvSpPr/>
            <p:nvPr/>
          </p:nvSpPr>
          <p:spPr>
            <a:xfrm>
              <a:off x="3747274" y="218843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B5E91A58-5705-4413-87E8-C55F2E431594}"/>
                </a:ext>
              </a:extLst>
            </p:cNvPr>
            <p:cNvCxnSpPr>
              <a:cxnSpLocks/>
            </p:cNvCxnSpPr>
            <p:nvPr/>
          </p:nvCxnSpPr>
          <p:spPr>
            <a:xfrm>
              <a:off x="4043067" y="2490120"/>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98080BB-3845-42E7-8CDA-B676F1058B40}"/>
                </a:ext>
              </a:extLst>
            </p:cNvPr>
            <p:cNvCxnSpPr>
              <a:cxnSpLocks/>
            </p:cNvCxnSpPr>
            <p:nvPr/>
          </p:nvCxnSpPr>
          <p:spPr>
            <a:xfrm flipH="1">
              <a:off x="3527579" y="2498021"/>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0D60B90F-8D5E-4784-A98A-DDE25D50A46B}"/>
                </a:ext>
              </a:extLst>
            </p:cNvPr>
            <p:cNvSpPr/>
            <p:nvPr/>
          </p:nvSpPr>
          <p:spPr>
            <a:xfrm>
              <a:off x="3284648" y="2776003"/>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3" name="椭圆 62">
              <a:extLst>
                <a:ext uri="{FF2B5EF4-FFF2-40B4-BE49-F238E27FC236}">
                  <a16:creationId xmlns:a16="http://schemas.microsoft.com/office/drawing/2014/main" id="{5F22D17A-F402-4626-B77B-A658AE5FCC51}"/>
                </a:ext>
              </a:extLst>
            </p:cNvPr>
            <p:cNvSpPr/>
            <p:nvPr/>
          </p:nvSpPr>
          <p:spPr>
            <a:xfrm>
              <a:off x="4193626" y="2774800"/>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a:extLst>
                <a:ext uri="{FF2B5EF4-FFF2-40B4-BE49-F238E27FC236}">
                  <a16:creationId xmlns:a16="http://schemas.microsoft.com/office/drawing/2014/main" id="{3D3BDB99-6535-4E67-9BAB-E30496806B22}"/>
                </a:ext>
              </a:extLst>
            </p:cNvPr>
            <p:cNvCxnSpPr>
              <a:cxnSpLocks/>
            </p:cNvCxnSpPr>
            <p:nvPr/>
          </p:nvCxnSpPr>
          <p:spPr>
            <a:xfrm>
              <a:off x="4489419" y="3076486"/>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A35C5729-F02E-48EE-8837-7D59C636F86B}"/>
                </a:ext>
              </a:extLst>
            </p:cNvPr>
            <p:cNvCxnSpPr>
              <a:cxnSpLocks/>
            </p:cNvCxnSpPr>
            <p:nvPr/>
          </p:nvCxnSpPr>
          <p:spPr>
            <a:xfrm flipH="1">
              <a:off x="3973931" y="3084387"/>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ABF188D2-A44C-4920-AC60-2075D80565CD}"/>
                </a:ext>
              </a:extLst>
            </p:cNvPr>
            <p:cNvSpPr/>
            <p:nvPr/>
          </p:nvSpPr>
          <p:spPr>
            <a:xfrm>
              <a:off x="3731000" y="3362369"/>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7" name="椭圆 66">
              <a:extLst>
                <a:ext uri="{FF2B5EF4-FFF2-40B4-BE49-F238E27FC236}">
                  <a16:creationId xmlns:a16="http://schemas.microsoft.com/office/drawing/2014/main" id="{BE399869-1308-4DC0-A400-F2584FA9DF11}"/>
                </a:ext>
              </a:extLst>
            </p:cNvPr>
            <p:cNvSpPr/>
            <p:nvPr/>
          </p:nvSpPr>
          <p:spPr>
            <a:xfrm>
              <a:off x="4666299" y="3362368"/>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1F0CB8ED-156B-4289-8DBA-2E3F443E4F9F}"/>
                </a:ext>
              </a:extLst>
            </p:cNvPr>
            <p:cNvSpPr txBox="1"/>
            <p:nvPr/>
          </p:nvSpPr>
          <p:spPr>
            <a:xfrm>
              <a:off x="2875175" y="1755672"/>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C4D026D3-EE46-4E85-BF69-84A79F306970}"/>
                </a:ext>
              </a:extLst>
            </p:cNvPr>
            <p:cNvSpPr txBox="1"/>
            <p:nvPr/>
          </p:nvSpPr>
          <p:spPr>
            <a:xfrm>
              <a:off x="4609958" y="1583015"/>
              <a:ext cx="1344690" cy="1161848"/>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编码</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A(0)</a:t>
              </a:r>
            </a:p>
            <a:p>
              <a:r>
                <a:rPr lang="en-US" altLang="zh-CN" sz="2400" dirty="0">
                  <a:latin typeface="Times New Roman" panose="02020603050405020304" pitchFamily="18" charset="0"/>
                  <a:cs typeface="Times New Roman" panose="02020603050405020304" pitchFamily="18" charset="0"/>
                </a:rPr>
                <a:t>          B(10)</a:t>
              </a:r>
            </a:p>
            <a:p>
              <a:r>
                <a:rPr lang="en-US" altLang="zh-CN" sz="2400" dirty="0">
                  <a:latin typeface="Times New Roman" panose="02020603050405020304" pitchFamily="18" charset="0"/>
                  <a:cs typeface="Times New Roman" panose="02020603050405020304" pitchFamily="18" charset="0"/>
                </a:rPr>
                <a:t>          C(110)</a:t>
              </a:r>
            </a:p>
            <a:p>
              <a:r>
                <a:rPr lang="en-US" altLang="zh-CN" sz="2400" dirty="0">
                  <a:latin typeface="Times New Roman" panose="02020603050405020304" pitchFamily="18" charset="0"/>
                  <a:cs typeface="Times New Roman" panose="02020603050405020304" pitchFamily="18" charset="0"/>
                </a:rPr>
                <a:t>          D(111)</a:t>
              </a:r>
              <a:endParaRPr lang="zh-CN" altLang="en-US" sz="240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023A5D93-CD0F-435F-9B0C-BF3DE347E569}"/>
                </a:ext>
              </a:extLst>
            </p:cNvPr>
            <p:cNvSpPr txBox="1"/>
            <p:nvPr/>
          </p:nvSpPr>
          <p:spPr>
            <a:xfrm>
              <a:off x="3689451" y="1755672"/>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F0E3A863-FA83-4934-A0FA-2235792A60E2}"/>
                </a:ext>
              </a:extLst>
            </p:cNvPr>
            <p:cNvSpPr txBox="1"/>
            <p:nvPr/>
          </p:nvSpPr>
          <p:spPr>
            <a:xfrm>
              <a:off x="3370367" y="238642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A6C7F3AF-1577-4A05-8532-1C9B95DDBA3E}"/>
                </a:ext>
              </a:extLst>
            </p:cNvPr>
            <p:cNvSpPr txBox="1"/>
            <p:nvPr/>
          </p:nvSpPr>
          <p:spPr>
            <a:xfrm>
              <a:off x="4184643" y="238642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88AD8EFE-F070-47CD-BAE9-740C86CB1264}"/>
                </a:ext>
              </a:extLst>
            </p:cNvPr>
            <p:cNvSpPr txBox="1"/>
            <p:nvPr/>
          </p:nvSpPr>
          <p:spPr>
            <a:xfrm>
              <a:off x="3819402" y="2991554"/>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E708722E-35D6-4F04-AD18-B13EDEE9C168}"/>
                </a:ext>
              </a:extLst>
            </p:cNvPr>
            <p:cNvSpPr txBox="1"/>
            <p:nvPr/>
          </p:nvSpPr>
          <p:spPr>
            <a:xfrm>
              <a:off x="4633678" y="2991554"/>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grpSp>
      <p:cxnSp>
        <p:nvCxnSpPr>
          <p:cNvPr id="5" name="直接箭头连接符 4">
            <a:extLst>
              <a:ext uri="{FF2B5EF4-FFF2-40B4-BE49-F238E27FC236}">
                <a16:creationId xmlns:a16="http://schemas.microsoft.com/office/drawing/2014/main" id="{0B0C2B88-8A62-4B25-B141-2FE8A1C4E152}"/>
              </a:ext>
            </a:extLst>
          </p:cNvPr>
          <p:cNvCxnSpPr/>
          <p:nvPr/>
        </p:nvCxnSpPr>
        <p:spPr>
          <a:xfrm flipH="1">
            <a:off x="6958448" y="2364060"/>
            <a:ext cx="384225" cy="3891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a:extLst>
              <a:ext uri="{FF2B5EF4-FFF2-40B4-BE49-F238E27FC236}">
                <a16:creationId xmlns:a16="http://schemas.microsoft.com/office/drawing/2014/main" id="{5BFCD726-93D9-4EE4-8F91-9534A1678F5A}"/>
              </a:ext>
            </a:extLst>
          </p:cNvPr>
          <p:cNvCxnSpPr/>
          <p:nvPr/>
        </p:nvCxnSpPr>
        <p:spPr>
          <a:xfrm flipH="1">
            <a:off x="7666501" y="3222004"/>
            <a:ext cx="384225" cy="3891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6" name="直接箭头连接符 75">
            <a:extLst>
              <a:ext uri="{FF2B5EF4-FFF2-40B4-BE49-F238E27FC236}">
                <a16:creationId xmlns:a16="http://schemas.microsoft.com/office/drawing/2014/main" id="{B2400A85-7425-4C8F-91D6-EE264832C8DB}"/>
              </a:ext>
            </a:extLst>
          </p:cNvPr>
          <p:cNvCxnSpPr/>
          <p:nvPr/>
        </p:nvCxnSpPr>
        <p:spPr>
          <a:xfrm flipH="1">
            <a:off x="8279990" y="4001202"/>
            <a:ext cx="384225" cy="38915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a:extLst>
              <a:ext uri="{FF2B5EF4-FFF2-40B4-BE49-F238E27FC236}">
                <a16:creationId xmlns:a16="http://schemas.microsoft.com/office/drawing/2014/main" id="{7CA25DF9-DCAB-4763-BB54-393A3A49392A}"/>
              </a:ext>
            </a:extLst>
          </p:cNvPr>
          <p:cNvCxnSpPr>
            <a:cxnSpLocks/>
          </p:cNvCxnSpPr>
          <p:nvPr/>
        </p:nvCxnSpPr>
        <p:spPr>
          <a:xfrm>
            <a:off x="8305850" y="2355166"/>
            <a:ext cx="498323" cy="4641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8" name="直接箭头连接符 77">
            <a:extLst>
              <a:ext uri="{FF2B5EF4-FFF2-40B4-BE49-F238E27FC236}">
                <a16:creationId xmlns:a16="http://schemas.microsoft.com/office/drawing/2014/main" id="{CEC41D17-9B87-4AF9-BD28-A93A8A3E7B67}"/>
              </a:ext>
            </a:extLst>
          </p:cNvPr>
          <p:cNvCxnSpPr>
            <a:cxnSpLocks/>
          </p:cNvCxnSpPr>
          <p:nvPr/>
        </p:nvCxnSpPr>
        <p:spPr>
          <a:xfrm>
            <a:off x="9026012" y="3189005"/>
            <a:ext cx="498323" cy="4641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a:extLst>
              <a:ext uri="{FF2B5EF4-FFF2-40B4-BE49-F238E27FC236}">
                <a16:creationId xmlns:a16="http://schemas.microsoft.com/office/drawing/2014/main" id="{C24526CA-C726-4381-BFBE-8AE338CCB304}"/>
              </a:ext>
            </a:extLst>
          </p:cNvPr>
          <p:cNvCxnSpPr>
            <a:cxnSpLocks/>
          </p:cNvCxnSpPr>
          <p:nvPr/>
        </p:nvCxnSpPr>
        <p:spPr>
          <a:xfrm>
            <a:off x="9697353" y="3952949"/>
            <a:ext cx="498323" cy="46412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53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huf</a:t>
            </a:r>
            <a:r>
              <a:rPr lang="zh-CN" altLang="en-US" dirty="0">
                <a:latin typeface="微软雅黑" panose="020B0503020204020204" pitchFamily="34" charset="-122"/>
                <a:ea typeface="微软雅黑" panose="020B0503020204020204" pitchFamily="34" charset="-122"/>
              </a:rPr>
              <a:t>文件编码算法</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矩形 1">
            <a:extLst>
              <a:ext uri="{FF2B5EF4-FFF2-40B4-BE49-F238E27FC236}">
                <a16:creationId xmlns:a16="http://schemas.microsoft.com/office/drawing/2014/main" id="{D997EF59-20FE-454A-AD11-407341C346D6}"/>
              </a:ext>
            </a:extLst>
          </p:cNvPr>
          <p:cNvSpPr/>
          <p:nvPr/>
        </p:nvSpPr>
        <p:spPr>
          <a:xfrm>
            <a:off x="1298574" y="1449510"/>
            <a:ext cx="9546903" cy="2677656"/>
          </a:xfrm>
          <a:prstGeom prst="rect">
            <a:avLst/>
          </a:prstGeom>
        </p:spPr>
        <p:txBody>
          <a:bodyPr wrap="square">
            <a:spAutoFit/>
          </a:bodyPr>
          <a:lstStyle/>
          <a:p>
            <a:r>
              <a:rPr lang="zh-CN" altLang="zh-CN" sz="2800" dirty="0"/>
              <a:t>在</a:t>
            </a:r>
            <a:r>
              <a:rPr lang="en-US" altLang="zh-CN" sz="2800" dirty="0">
                <a:latin typeface="Times New Roman" panose="02020603050405020304" pitchFamily="18" charset="0"/>
                <a:cs typeface="Times New Roman" panose="02020603050405020304" pitchFamily="18" charset="0"/>
              </a:rPr>
              <a:t>Windows</a:t>
            </a:r>
            <a:r>
              <a:rPr lang="zh-CN" altLang="zh-CN" sz="2800" dirty="0"/>
              <a:t>操作系统中，二进制以</a:t>
            </a:r>
            <a:r>
              <a:rPr lang="en-US" altLang="zh-CN" sz="2800" dirty="0"/>
              <a:t>8</a:t>
            </a:r>
            <a:r>
              <a:rPr lang="zh-CN" altLang="zh-CN" sz="2800" dirty="0"/>
              <a:t>位（</a:t>
            </a:r>
            <a:r>
              <a:rPr lang="en-US" altLang="zh-CN" sz="2800" dirty="0"/>
              <a:t>1</a:t>
            </a:r>
            <a:r>
              <a:rPr lang="zh-CN" altLang="zh-CN" sz="2800" dirty="0"/>
              <a:t>字节）为单位存储，</a:t>
            </a:r>
            <a:r>
              <a:rPr lang="en-US" altLang="zh-CN" sz="2800" dirty="0"/>
              <a:t>8</a:t>
            </a:r>
            <a:r>
              <a:rPr lang="zh-CN" altLang="zh-CN" sz="2800" dirty="0"/>
              <a:t>位二进制无符号数的表示范围为</a:t>
            </a:r>
            <a:r>
              <a:rPr lang="en-US" altLang="zh-CN" sz="2800" dirty="0"/>
              <a:t>2</a:t>
            </a:r>
            <a:r>
              <a:rPr lang="en-US" altLang="zh-CN" sz="2800" baseline="30000" dirty="0"/>
              <a:t>0</a:t>
            </a:r>
            <a:r>
              <a:rPr lang="en-US" altLang="zh-CN" sz="2800" dirty="0"/>
              <a:t>-1~2</a:t>
            </a:r>
            <a:r>
              <a:rPr lang="en-US" altLang="zh-CN" sz="2800" baseline="30000" dirty="0"/>
              <a:t>7</a:t>
            </a:r>
            <a:r>
              <a:rPr lang="en-US" altLang="zh-CN" sz="2800" dirty="0"/>
              <a:t>-1</a:t>
            </a:r>
            <a:r>
              <a:rPr lang="zh-CN" altLang="zh-CN" sz="2800" dirty="0"/>
              <a:t>，即</a:t>
            </a:r>
            <a:r>
              <a:rPr lang="en-US" altLang="zh-CN" sz="2800" dirty="0"/>
              <a:t>0~255</a:t>
            </a:r>
            <a:r>
              <a:rPr lang="zh-CN" altLang="zh-CN" sz="2800" dirty="0"/>
              <a:t>。而</a:t>
            </a:r>
            <a:r>
              <a:rPr lang="en-US" altLang="zh-CN" sz="2800" dirty="0"/>
              <a:t>0~255</a:t>
            </a:r>
            <a:r>
              <a:rPr lang="zh-CN" altLang="zh-CN" sz="2800" dirty="0"/>
              <a:t>能够恰好对应</a:t>
            </a:r>
            <a:r>
              <a:rPr lang="en-US" altLang="zh-CN" sz="2800" dirty="0"/>
              <a:t>ASCII</a:t>
            </a:r>
            <a:r>
              <a:rPr lang="zh-CN" altLang="zh-CN" sz="2800" dirty="0"/>
              <a:t>码对照表中的所有</a:t>
            </a:r>
            <a:r>
              <a:rPr lang="en-US" altLang="zh-CN" sz="2800" dirty="0"/>
              <a:t>256</a:t>
            </a:r>
            <a:r>
              <a:rPr lang="zh-CN" altLang="zh-CN" sz="2800" dirty="0"/>
              <a:t>个字符，因此，在压缩存储</a:t>
            </a:r>
            <a:r>
              <a:rPr lang="en-US" altLang="zh-CN" sz="2800" dirty="0">
                <a:latin typeface="Times New Roman" panose="02020603050405020304" pitchFamily="18" charset="0"/>
                <a:cs typeface="Times New Roman" panose="02020603050405020304" pitchFamily="18" charset="0"/>
              </a:rPr>
              <a:t>Huffman</a:t>
            </a:r>
            <a:r>
              <a:rPr lang="zh-CN" altLang="zh-CN" sz="2800" dirty="0"/>
              <a:t>编码时，每一次可以取</a:t>
            </a:r>
            <a:r>
              <a:rPr lang="en-US" altLang="zh-CN" sz="2800" dirty="0"/>
              <a:t>8</a:t>
            </a:r>
            <a:r>
              <a:rPr lang="zh-CN" altLang="zh-CN" sz="2800" dirty="0"/>
              <a:t>位</a:t>
            </a:r>
            <a:r>
              <a:rPr lang="en-US" altLang="zh-CN" sz="2800" dirty="0"/>
              <a:t>0/1</a:t>
            </a:r>
            <a:r>
              <a:rPr lang="zh-CN" altLang="zh-CN" sz="2800" dirty="0"/>
              <a:t>编码，将其对应到一个字节的每一个</a:t>
            </a:r>
            <a:r>
              <a:rPr lang="en-US" altLang="zh-CN" sz="2800" dirty="0"/>
              <a:t>bit</a:t>
            </a:r>
            <a:r>
              <a:rPr lang="zh-CN" altLang="zh-CN" sz="2800" dirty="0"/>
              <a:t>位上，再将这个字节转换成</a:t>
            </a:r>
            <a:r>
              <a:rPr lang="en-US" altLang="zh-CN" sz="2800" dirty="0">
                <a:latin typeface="Times New Roman" panose="02020603050405020304" pitchFamily="18" charset="0"/>
                <a:cs typeface="Times New Roman" panose="02020603050405020304" pitchFamily="18" charset="0"/>
              </a:rPr>
              <a:t>ASCII</a:t>
            </a:r>
            <a:r>
              <a:rPr lang="zh-CN" altLang="zh-CN" sz="2800" dirty="0"/>
              <a:t>码值，在文件中写入其对应的字符。</a:t>
            </a:r>
          </a:p>
        </p:txBody>
      </p:sp>
      <p:sp>
        <p:nvSpPr>
          <p:cNvPr id="4" name="文本框 3">
            <a:extLst>
              <a:ext uri="{FF2B5EF4-FFF2-40B4-BE49-F238E27FC236}">
                <a16:creationId xmlns:a16="http://schemas.microsoft.com/office/drawing/2014/main" id="{69B7CE69-A0E7-44AE-8B8D-013601203AF2}"/>
              </a:ext>
            </a:extLst>
          </p:cNvPr>
          <p:cNvSpPr txBox="1"/>
          <p:nvPr/>
        </p:nvSpPr>
        <p:spPr>
          <a:xfrm>
            <a:off x="1298574" y="4397925"/>
            <a:ext cx="5002615"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ABCD </a:t>
            </a:r>
            <a:r>
              <a:rPr lang="en-US" altLang="zh-CN" sz="2800" dirty="0" err="1">
                <a:latin typeface="Times New Roman" panose="02020603050405020304" pitchFamily="18" charset="0"/>
                <a:cs typeface="Times New Roman" panose="02020603050405020304" pitchFamily="18" charset="0"/>
              </a:rPr>
              <a:t>ABCD</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ABCD</a:t>
            </a:r>
            <a:r>
              <a:rPr lang="en-US" altLang="zh-CN" sz="2800" dirty="0">
                <a:latin typeface="Times New Roman" panose="02020603050405020304" pitchFamily="18" charset="0"/>
                <a:cs typeface="Times New Roman" panose="02020603050405020304" pitchFamily="18" charset="0"/>
              </a:rPr>
              <a:t> ……</a:t>
            </a:r>
            <a:endParaRPr lang="zh-CN" altLang="en-US" sz="28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457E616-2630-4EC3-87FC-9EA848E4A84E}"/>
              </a:ext>
            </a:extLst>
          </p:cNvPr>
          <p:cNvSpPr txBox="1"/>
          <p:nvPr/>
        </p:nvSpPr>
        <p:spPr>
          <a:xfrm>
            <a:off x="5854349" y="4442614"/>
            <a:ext cx="6311009"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010110111010110111010110111 ……</a:t>
            </a:r>
            <a:endParaRPr lang="zh-CN" altLang="en-US" sz="28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98CB0867-2804-4BAA-9BD6-9F60B1A79F24}"/>
              </a:ext>
            </a:extLst>
          </p:cNvPr>
          <p:cNvGrpSpPr/>
          <p:nvPr/>
        </p:nvGrpSpPr>
        <p:grpSpPr>
          <a:xfrm>
            <a:off x="1293890" y="5477937"/>
            <a:ext cx="6627901" cy="347245"/>
            <a:chOff x="1524000" y="5542380"/>
            <a:chExt cx="6627901" cy="347245"/>
          </a:xfrm>
        </p:grpSpPr>
        <p:sp>
          <p:nvSpPr>
            <p:cNvPr id="3" name="矩形 2">
              <a:extLst>
                <a:ext uri="{FF2B5EF4-FFF2-40B4-BE49-F238E27FC236}">
                  <a16:creationId xmlns:a16="http://schemas.microsoft.com/office/drawing/2014/main" id="{645DCACC-CF29-4FE4-AEF0-0D3DC9295A4A}"/>
                </a:ext>
              </a:extLst>
            </p:cNvPr>
            <p:cNvSpPr/>
            <p:nvPr/>
          </p:nvSpPr>
          <p:spPr>
            <a:xfrm>
              <a:off x="1524000" y="5542384"/>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0</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96BC32C-44F5-4346-BFB5-3176DB6977C0}"/>
                </a:ext>
              </a:extLst>
            </p:cNvPr>
            <p:cNvSpPr/>
            <p:nvPr/>
          </p:nvSpPr>
          <p:spPr>
            <a:xfrm>
              <a:off x="2350721"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5F0FD020-84C3-46FD-A0A5-2011877AA308}"/>
                </a:ext>
              </a:extLst>
            </p:cNvPr>
            <p:cNvSpPr/>
            <p:nvPr/>
          </p:nvSpPr>
          <p:spPr>
            <a:xfrm>
              <a:off x="3178721"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0</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46D5E68B-F5AD-4E5A-BA5D-95BC1FA49C33}"/>
                </a:ext>
              </a:extLst>
            </p:cNvPr>
            <p:cNvSpPr/>
            <p:nvPr/>
          </p:nvSpPr>
          <p:spPr>
            <a:xfrm>
              <a:off x="4005442"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48A6FBFA-A843-4403-A659-77EA3EB48B14}"/>
                </a:ext>
              </a:extLst>
            </p:cNvPr>
            <p:cNvSpPr/>
            <p:nvPr/>
          </p:nvSpPr>
          <p:spPr>
            <a:xfrm>
              <a:off x="4843738" y="5542380"/>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44014EDA-131E-4FB2-8931-88B11581C719}"/>
                </a:ext>
              </a:extLst>
            </p:cNvPr>
            <p:cNvSpPr/>
            <p:nvPr/>
          </p:nvSpPr>
          <p:spPr>
            <a:xfrm>
              <a:off x="5670459"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0</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8B5174C8-488D-4CB3-AC2D-50034B1C9667}"/>
                </a:ext>
              </a:extLst>
            </p:cNvPr>
            <p:cNvSpPr/>
            <p:nvPr/>
          </p:nvSpPr>
          <p:spPr>
            <a:xfrm>
              <a:off x="6497180"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3DA47DC0-29B1-4EC7-9C0A-5348C49AB4B5}"/>
                </a:ext>
              </a:extLst>
            </p:cNvPr>
            <p:cNvSpPr/>
            <p:nvPr/>
          </p:nvSpPr>
          <p:spPr>
            <a:xfrm>
              <a:off x="7323901" y="5542380"/>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grpSp>
      <p:sp>
        <p:nvSpPr>
          <p:cNvPr id="8" name="文本框 7">
            <a:extLst>
              <a:ext uri="{FF2B5EF4-FFF2-40B4-BE49-F238E27FC236}">
                <a16:creationId xmlns:a16="http://schemas.microsoft.com/office/drawing/2014/main" id="{E9AE82ED-59E0-4D1C-89A3-E34100BAE6DF}"/>
              </a:ext>
            </a:extLst>
          </p:cNvPr>
          <p:cNvSpPr txBox="1"/>
          <p:nvPr/>
        </p:nvSpPr>
        <p:spPr>
          <a:xfrm>
            <a:off x="8415391" y="5389947"/>
            <a:ext cx="675544"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91</a:t>
            </a:r>
            <a:endParaRPr lang="zh-CN" altLang="en-US" sz="280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7539E32-788A-4661-914F-AE8483A804AE}"/>
              </a:ext>
            </a:extLst>
          </p:cNvPr>
          <p:cNvSpPr txBox="1"/>
          <p:nvPr/>
        </p:nvSpPr>
        <p:spPr>
          <a:xfrm>
            <a:off x="9584535" y="5266836"/>
            <a:ext cx="675544"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A6AA9555-99B1-4883-815B-0145CD6AF0F5}"/>
              </a:ext>
            </a:extLst>
          </p:cNvPr>
          <p:cNvCxnSpPr/>
          <p:nvPr/>
        </p:nvCxnSpPr>
        <p:spPr>
          <a:xfrm>
            <a:off x="5317331" y="4705835"/>
            <a:ext cx="5370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2FC25F3F-EA8F-49E0-9809-6550AAE1208E}"/>
              </a:ext>
            </a:extLst>
          </p:cNvPr>
          <p:cNvCxnSpPr/>
          <p:nvPr/>
        </p:nvCxnSpPr>
        <p:spPr>
          <a:xfrm>
            <a:off x="7921791" y="5651557"/>
            <a:ext cx="5370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4F789A1D-2137-4822-8ED1-1575BA1EC649}"/>
              </a:ext>
            </a:extLst>
          </p:cNvPr>
          <p:cNvCxnSpPr/>
          <p:nvPr/>
        </p:nvCxnSpPr>
        <p:spPr>
          <a:xfrm>
            <a:off x="9009853" y="5671575"/>
            <a:ext cx="5370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1010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huf</a:t>
            </a:r>
            <a:r>
              <a:rPr lang="zh-CN" altLang="en-US" dirty="0">
                <a:latin typeface="微软雅黑" panose="020B0503020204020204" pitchFamily="34" charset="-122"/>
                <a:ea typeface="微软雅黑" panose="020B0503020204020204" pitchFamily="34" charset="-122"/>
              </a:rPr>
              <a:t>文件编码算法</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6" name="文本框 5">
            <a:extLst>
              <a:ext uri="{FF2B5EF4-FFF2-40B4-BE49-F238E27FC236}">
                <a16:creationId xmlns:a16="http://schemas.microsoft.com/office/drawing/2014/main" id="{8B8F3E9E-81A1-4C6B-B11F-AEAFA364E5F2}"/>
              </a:ext>
            </a:extLst>
          </p:cNvPr>
          <p:cNvSpPr txBox="1"/>
          <p:nvPr/>
        </p:nvSpPr>
        <p:spPr>
          <a:xfrm>
            <a:off x="1587946" y="1449510"/>
            <a:ext cx="8356922" cy="523220"/>
          </a:xfrm>
          <a:prstGeom prst="rect">
            <a:avLst/>
          </a:prstGeom>
          <a:noFill/>
        </p:spPr>
        <p:txBody>
          <a:bodyPr wrap="square" rtlCol="0">
            <a:spAutoFit/>
          </a:bodyPr>
          <a:lstStyle/>
          <a:p>
            <a:r>
              <a:rPr lang="zh-CN" altLang="zh-CN" sz="2800" dirty="0"/>
              <a:t>需要考虑</a:t>
            </a:r>
            <a:r>
              <a:rPr lang="en-US" altLang="zh-CN" sz="2800" dirty="0">
                <a:latin typeface="Times New Roman" panose="02020603050405020304" pitchFamily="18" charset="0"/>
                <a:cs typeface="Times New Roman" panose="02020603050405020304" pitchFamily="18" charset="0"/>
              </a:rPr>
              <a:t>Huffman</a:t>
            </a:r>
            <a:r>
              <a:rPr lang="zh-CN" altLang="zh-CN" sz="2800" dirty="0"/>
              <a:t>编码总个数不是</a:t>
            </a:r>
            <a:r>
              <a:rPr lang="en-US" altLang="zh-CN" sz="2800" dirty="0"/>
              <a:t>8</a:t>
            </a:r>
            <a:r>
              <a:rPr lang="zh-CN" altLang="zh-CN" sz="2800" dirty="0"/>
              <a:t>的整数倍的情况。</a:t>
            </a:r>
            <a:endParaRPr lang="zh-CN" altLang="en-US" sz="2800" dirty="0"/>
          </a:p>
        </p:txBody>
      </p:sp>
      <p:sp>
        <p:nvSpPr>
          <p:cNvPr id="10" name="文本框 9">
            <a:extLst>
              <a:ext uri="{FF2B5EF4-FFF2-40B4-BE49-F238E27FC236}">
                <a16:creationId xmlns:a16="http://schemas.microsoft.com/office/drawing/2014/main" id="{34A9EE24-FCF5-462A-ABC2-4E3D9308FD8B}"/>
              </a:ext>
            </a:extLst>
          </p:cNvPr>
          <p:cNvSpPr txBox="1"/>
          <p:nvPr/>
        </p:nvSpPr>
        <p:spPr>
          <a:xfrm>
            <a:off x="1587946" y="2213276"/>
            <a:ext cx="4007312"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是，则直接进行编码</a:t>
            </a:r>
          </a:p>
        </p:txBody>
      </p:sp>
      <p:sp>
        <p:nvSpPr>
          <p:cNvPr id="12" name="文本框 11">
            <a:extLst>
              <a:ext uri="{FF2B5EF4-FFF2-40B4-BE49-F238E27FC236}">
                <a16:creationId xmlns:a16="http://schemas.microsoft.com/office/drawing/2014/main" id="{EBDCC1EF-76C7-4E57-A31A-9E68140C8689}"/>
              </a:ext>
            </a:extLst>
          </p:cNvPr>
          <p:cNvSpPr txBox="1"/>
          <p:nvPr/>
        </p:nvSpPr>
        <p:spPr>
          <a:xfrm>
            <a:off x="1587946" y="2977042"/>
            <a:ext cx="8131497"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不是，则计算在文件最后，需要补</a:t>
            </a:r>
            <a:r>
              <a:rPr lang="en-US" altLang="zh-CN" sz="2800" dirty="0"/>
              <a:t>1</a:t>
            </a:r>
            <a:r>
              <a:rPr lang="zh-CN" altLang="en-US" sz="2800" dirty="0"/>
              <a:t>的个数，使得文档长度正好为</a:t>
            </a:r>
            <a:r>
              <a:rPr lang="en-US" altLang="zh-CN" sz="2800" dirty="0"/>
              <a:t>8</a:t>
            </a:r>
            <a:r>
              <a:rPr lang="zh-CN" altLang="en-US" sz="2800" dirty="0"/>
              <a:t>的整数倍</a:t>
            </a:r>
            <a:endParaRPr lang="en-US" altLang="zh-CN" sz="2800" dirty="0"/>
          </a:p>
          <a:p>
            <a:r>
              <a:rPr lang="en-US" altLang="zh-CN" dirty="0"/>
              <a:t>	</a:t>
            </a:r>
            <a:r>
              <a:rPr lang="zh-CN" altLang="zh-CN" sz="2800" dirty="0">
                <a:latin typeface="华文新魏" panose="02010800040101010101" pitchFamily="2" charset="-122"/>
                <a:ea typeface="华文新魏" panose="02010800040101010101" pitchFamily="2" charset="-122"/>
              </a:rPr>
              <a:t>假设</a:t>
            </a:r>
            <a:r>
              <a:rPr lang="en-US" altLang="zh-CN" sz="2800" dirty="0">
                <a:latin typeface="华文新魏" panose="02010800040101010101" pitchFamily="2" charset="-122"/>
                <a:ea typeface="华文新魏" panose="02010800040101010101" pitchFamily="2" charset="-122"/>
              </a:rPr>
              <a:t>n</a:t>
            </a:r>
            <a:r>
              <a:rPr lang="zh-CN" altLang="zh-CN" sz="2800" dirty="0">
                <a:latin typeface="华文新魏" panose="02010800040101010101" pitchFamily="2" charset="-122"/>
                <a:ea typeface="华文新魏" panose="02010800040101010101" pitchFamily="2" charset="-122"/>
              </a:rPr>
              <a:t>为</a:t>
            </a:r>
            <a:r>
              <a:rPr lang="en-US" altLang="zh-CN" sz="2800" dirty="0">
                <a:latin typeface="华文新魏" panose="02010800040101010101" pitchFamily="2" charset="-122"/>
                <a:ea typeface="华文新魏" panose="02010800040101010101" pitchFamily="2" charset="-122"/>
              </a:rPr>
              <a:t>Huffman</a:t>
            </a:r>
            <a:r>
              <a:rPr lang="zh-CN" altLang="zh-CN" sz="2800" dirty="0">
                <a:latin typeface="华文新魏" panose="02010800040101010101" pitchFamily="2" charset="-122"/>
                <a:ea typeface="华文新魏" panose="02010800040101010101" pitchFamily="2" charset="-122"/>
              </a:rPr>
              <a:t>编码总长度，</a:t>
            </a:r>
            <a:r>
              <a:rPr lang="en-US" altLang="zh-CN" sz="2800" dirty="0">
                <a:latin typeface="华文新魏" panose="02010800040101010101" pitchFamily="2" charset="-122"/>
                <a:ea typeface="华文新魏" panose="02010800040101010101" pitchFamily="2" charset="-122"/>
              </a:rPr>
              <a:t>m</a:t>
            </a:r>
            <a:r>
              <a:rPr lang="zh-CN" altLang="zh-CN" sz="2800" dirty="0">
                <a:latin typeface="华文新魏" panose="02010800040101010101" pitchFamily="2" charset="-122"/>
                <a:ea typeface="华文新魏" panose="02010800040101010101" pitchFamily="2" charset="-122"/>
              </a:rPr>
              <a:t>为需要补</a:t>
            </a:r>
            <a:r>
              <a:rPr lang="en-US" altLang="zh-CN" sz="2800" dirty="0">
                <a:latin typeface="华文新魏" panose="02010800040101010101" pitchFamily="2" charset="-122"/>
                <a:ea typeface="华文新魏" panose="02010800040101010101" pitchFamily="2" charset="-122"/>
              </a:rPr>
              <a:t>1</a:t>
            </a:r>
            <a:r>
              <a:rPr lang="zh-CN" altLang="zh-CN" sz="2800" dirty="0">
                <a:latin typeface="华文新魏" panose="02010800040101010101" pitchFamily="2" charset="-122"/>
                <a:ea typeface="华文新魏" panose="02010800040101010101" pitchFamily="2" charset="-122"/>
              </a:rPr>
              <a:t>的个</a:t>
            </a:r>
            <a:r>
              <a:rPr lang="en-US" altLang="zh-CN" sz="2800" dirty="0">
                <a:latin typeface="华文新魏" panose="02010800040101010101" pitchFamily="2" charset="-122"/>
                <a:ea typeface="华文新魏" panose="02010800040101010101" pitchFamily="2" charset="-122"/>
              </a:rPr>
              <a:t>	</a:t>
            </a:r>
            <a:r>
              <a:rPr lang="zh-CN" altLang="zh-CN" sz="2800" dirty="0">
                <a:latin typeface="华文新魏" panose="02010800040101010101" pitchFamily="2" charset="-122"/>
                <a:ea typeface="华文新魏" panose="02010800040101010101" pitchFamily="2" charset="-122"/>
              </a:rPr>
              <a:t>数，则有</a:t>
            </a:r>
            <a:r>
              <a:rPr lang="en-US" altLang="zh-CN" sz="2800" dirty="0">
                <a:latin typeface="华文新魏" panose="02010800040101010101" pitchFamily="2" charset="-122"/>
                <a:ea typeface="华文新魏" panose="02010800040101010101" pitchFamily="2" charset="-122"/>
              </a:rPr>
              <a:t>m=8-n%8</a:t>
            </a:r>
            <a:r>
              <a:rPr lang="zh-CN" altLang="zh-CN" sz="2800" dirty="0">
                <a:latin typeface="华文新魏" panose="02010800040101010101" pitchFamily="2" charset="-122"/>
                <a:ea typeface="华文新魏" panose="02010800040101010101" pitchFamily="2" charset="-122"/>
              </a:rPr>
              <a:t>。</a:t>
            </a:r>
            <a:endParaRPr lang="zh-CN" altLang="zh-CN"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9E271121-6156-443B-B292-8F18914A7D09}"/>
              </a:ext>
            </a:extLst>
          </p:cNvPr>
          <p:cNvSpPr txBox="1"/>
          <p:nvPr/>
        </p:nvSpPr>
        <p:spPr>
          <a:xfrm>
            <a:off x="1587945" y="5033470"/>
            <a:ext cx="9234383" cy="954107"/>
          </a:xfrm>
          <a:prstGeom prst="rect">
            <a:avLst/>
          </a:prstGeom>
          <a:noFill/>
        </p:spPr>
        <p:txBody>
          <a:bodyPr wrap="square" rtlCol="0">
            <a:spAutoFit/>
          </a:bodyPr>
          <a:lstStyle/>
          <a:p>
            <a:r>
              <a:rPr lang="zh-CN" altLang="zh-CN" sz="2800" dirty="0">
                <a:solidFill>
                  <a:srgbClr val="FF0000"/>
                </a:solidFill>
              </a:rPr>
              <a:t>为了保证</a:t>
            </a:r>
            <a:r>
              <a:rPr lang="en-US" altLang="zh-CN" sz="2800" dirty="0" err="1">
                <a:solidFill>
                  <a:srgbClr val="FF0000"/>
                </a:solidFill>
              </a:rPr>
              <a:t>huf</a:t>
            </a:r>
            <a:r>
              <a:rPr lang="zh-CN" altLang="zh-CN" sz="2800" dirty="0">
                <a:solidFill>
                  <a:srgbClr val="FF0000"/>
                </a:solidFill>
              </a:rPr>
              <a:t>文件能够准确译出，所以在</a:t>
            </a:r>
            <a:r>
              <a:rPr lang="en-US" altLang="zh-CN" sz="2800" dirty="0" err="1">
                <a:solidFill>
                  <a:srgbClr val="FF0000"/>
                </a:solidFill>
              </a:rPr>
              <a:t>huf</a:t>
            </a:r>
            <a:r>
              <a:rPr lang="zh-CN" altLang="zh-CN" sz="2800" dirty="0">
                <a:solidFill>
                  <a:srgbClr val="FF0000"/>
                </a:solidFill>
              </a:rPr>
              <a:t>文件的二进制编码中，利用其第一个字节（前</a:t>
            </a:r>
            <a:r>
              <a:rPr lang="en-US" altLang="zh-CN" sz="2800" dirty="0">
                <a:solidFill>
                  <a:srgbClr val="FF0000"/>
                </a:solidFill>
              </a:rPr>
              <a:t>8</a:t>
            </a:r>
            <a:r>
              <a:rPr lang="zh-CN" altLang="zh-CN" sz="2800" dirty="0">
                <a:solidFill>
                  <a:srgbClr val="FF0000"/>
                </a:solidFill>
              </a:rPr>
              <a:t>位）来存储补</a:t>
            </a:r>
            <a:r>
              <a:rPr lang="en-US" altLang="zh-CN" sz="2800" dirty="0">
                <a:solidFill>
                  <a:srgbClr val="FF0000"/>
                </a:solidFill>
              </a:rPr>
              <a:t>1</a:t>
            </a:r>
            <a:r>
              <a:rPr lang="zh-CN" altLang="zh-CN" sz="2800" dirty="0">
                <a:solidFill>
                  <a:srgbClr val="FF0000"/>
                </a:solidFill>
              </a:rPr>
              <a:t>的个数。</a:t>
            </a:r>
          </a:p>
        </p:txBody>
      </p:sp>
    </p:spTree>
    <p:extLst>
      <p:ext uri="{BB962C8B-B14F-4D97-AF65-F5344CB8AC3E}">
        <p14:creationId xmlns:p14="http://schemas.microsoft.com/office/powerpoint/2010/main" val="201228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huf</a:t>
            </a:r>
            <a:r>
              <a:rPr lang="zh-CN" altLang="en-US" dirty="0">
                <a:latin typeface="微软雅黑" panose="020B0503020204020204" pitchFamily="34" charset="-122"/>
                <a:ea typeface="微软雅黑" panose="020B0503020204020204" pitchFamily="34" charset="-122"/>
              </a:rPr>
              <a:t>文件编码算法</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16F57E14-E9A0-4AA2-926E-CB7B83414DAA}"/>
              </a:ext>
            </a:extLst>
          </p:cNvPr>
          <p:cNvSpPr txBox="1"/>
          <p:nvPr/>
        </p:nvSpPr>
        <p:spPr>
          <a:xfrm>
            <a:off x="1733736" y="1405559"/>
            <a:ext cx="7477245" cy="954107"/>
          </a:xfrm>
          <a:prstGeom prst="rect">
            <a:avLst/>
          </a:prstGeom>
          <a:noFill/>
        </p:spPr>
        <p:txBody>
          <a:bodyPr wrap="square" rtlCol="0">
            <a:spAutoFit/>
          </a:bodyPr>
          <a:lstStyle/>
          <a:p>
            <a:r>
              <a:rPr lang="zh-CN" altLang="zh-CN" sz="2800" dirty="0"/>
              <a:t>在进行转换时，需要用到</a:t>
            </a:r>
            <a:r>
              <a:rPr lang="en-US" altLang="zh-CN" sz="2800" dirty="0">
                <a:solidFill>
                  <a:srgbClr val="FF0000"/>
                </a:solidFill>
              </a:rPr>
              <a:t>&amp;</a:t>
            </a:r>
            <a:r>
              <a:rPr lang="zh-CN" altLang="zh-CN" sz="2800" dirty="0">
                <a:solidFill>
                  <a:srgbClr val="FF0000"/>
                </a:solidFill>
              </a:rPr>
              <a:t>、</a:t>
            </a:r>
            <a:r>
              <a:rPr lang="en-US" altLang="zh-CN" sz="2800" dirty="0">
                <a:solidFill>
                  <a:srgbClr val="FF0000"/>
                </a:solidFill>
              </a:rPr>
              <a:t>|</a:t>
            </a:r>
            <a:r>
              <a:rPr lang="zh-CN" altLang="zh-CN" sz="2800" dirty="0">
                <a:solidFill>
                  <a:srgbClr val="FF0000"/>
                </a:solidFill>
              </a:rPr>
              <a:t>、</a:t>
            </a:r>
            <a:r>
              <a:rPr lang="en-US" altLang="zh-CN" sz="2800" dirty="0">
                <a:solidFill>
                  <a:srgbClr val="FF0000"/>
                </a:solidFill>
              </a:rPr>
              <a:t>~</a:t>
            </a:r>
            <a:r>
              <a:rPr lang="zh-CN" altLang="zh-CN" sz="2800" dirty="0">
                <a:solidFill>
                  <a:srgbClr val="FF0000"/>
                </a:solidFill>
              </a:rPr>
              <a:t>、</a:t>
            </a:r>
            <a:r>
              <a:rPr lang="en-US" altLang="zh-CN" sz="2800" dirty="0">
                <a:solidFill>
                  <a:srgbClr val="FF0000"/>
                </a:solidFill>
              </a:rPr>
              <a:t>^</a:t>
            </a:r>
            <a:r>
              <a:rPr lang="zh-CN" altLang="zh-CN" sz="2800" dirty="0">
                <a:solidFill>
                  <a:srgbClr val="FF0000"/>
                </a:solidFill>
              </a:rPr>
              <a:t>、</a:t>
            </a:r>
            <a:r>
              <a:rPr lang="en-US" altLang="zh-CN" sz="2800" dirty="0">
                <a:solidFill>
                  <a:srgbClr val="FF0000"/>
                </a:solidFill>
              </a:rPr>
              <a:t>&lt;&lt;</a:t>
            </a:r>
            <a:r>
              <a:rPr lang="zh-CN" altLang="zh-CN" sz="2800" dirty="0">
                <a:solidFill>
                  <a:srgbClr val="FF0000"/>
                </a:solidFill>
              </a:rPr>
              <a:t>、</a:t>
            </a:r>
            <a:r>
              <a:rPr lang="en-US" altLang="zh-CN" sz="2800" dirty="0">
                <a:solidFill>
                  <a:srgbClr val="FF0000"/>
                </a:solidFill>
              </a:rPr>
              <a:t>&gt;&gt;</a:t>
            </a:r>
            <a:r>
              <a:rPr lang="zh-CN" altLang="zh-CN" sz="2800" dirty="0"/>
              <a:t>运算，实现对字节的位操作。</a:t>
            </a:r>
          </a:p>
        </p:txBody>
      </p:sp>
      <p:sp>
        <p:nvSpPr>
          <p:cNvPr id="3" name="文本框 2">
            <a:extLst>
              <a:ext uri="{FF2B5EF4-FFF2-40B4-BE49-F238E27FC236}">
                <a16:creationId xmlns:a16="http://schemas.microsoft.com/office/drawing/2014/main" id="{004BED74-455E-4C21-879F-7FE8D3E23CF9}"/>
              </a:ext>
            </a:extLst>
          </p:cNvPr>
          <p:cNvSpPr txBox="1"/>
          <p:nvPr/>
        </p:nvSpPr>
        <p:spPr>
          <a:xfrm>
            <a:off x="1767073" y="2445664"/>
            <a:ext cx="6516546" cy="4154984"/>
          </a:xfrm>
          <a:prstGeom prst="rect">
            <a:avLst/>
          </a:prstGeom>
          <a:noFill/>
        </p:spPr>
        <p:txBody>
          <a:bodyPr wrap="square" rtlCol="0">
            <a:spAutoFit/>
          </a:bodyPr>
          <a:lstStyle/>
          <a:p>
            <a:r>
              <a:rPr lang="en-US" altLang="zh-CN" sz="2400" dirty="0">
                <a:latin typeface="Consolas" panose="020B0609020204030204" pitchFamily="49" charset="0"/>
              </a:rPr>
              <a:t>char </a:t>
            </a:r>
            <a:r>
              <a:rPr lang="en-US" altLang="zh-CN" sz="2400" dirty="0" err="1">
                <a:latin typeface="Consolas" panose="020B0609020204030204" pitchFamily="49" charset="0"/>
              </a:rPr>
              <a:t>bit_number_transform</a:t>
            </a:r>
            <a:r>
              <a:rPr lang="en-US" altLang="zh-CN" sz="2400" dirty="0">
                <a:latin typeface="Consolas" panose="020B0609020204030204" pitchFamily="49" charset="0"/>
              </a:rPr>
              <a:t>(</a:t>
            </a:r>
            <a:r>
              <a:rPr lang="en-US" altLang="zh-CN" sz="2400" dirty="0" err="1">
                <a:latin typeface="Consolas" panose="020B0609020204030204" pitchFamily="49" charset="0"/>
              </a:rPr>
              <a:t>int</a:t>
            </a:r>
            <a:r>
              <a:rPr lang="en-US" altLang="zh-CN" sz="2400" dirty="0">
                <a:latin typeface="Consolas" panose="020B0609020204030204" pitchFamily="49" charset="0"/>
              </a:rPr>
              <a:t> n[]) {</a:t>
            </a:r>
            <a:endParaRPr lang="zh-CN" altLang="zh-CN" sz="2400" dirty="0">
              <a:latin typeface="Consolas" panose="020B0609020204030204" pitchFamily="49" charset="0"/>
            </a:endParaRPr>
          </a:p>
          <a:p>
            <a:r>
              <a:rPr lang="en-US" altLang="zh-CN" sz="2400" dirty="0">
                <a:latin typeface="Consolas" panose="020B0609020204030204" pitchFamily="49" charset="0"/>
              </a:rPr>
              <a:t>		char </a:t>
            </a:r>
            <a:r>
              <a:rPr lang="en-US" altLang="zh-CN" sz="2400" dirty="0" err="1">
                <a:latin typeface="Consolas" panose="020B0609020204030204" pitchFamily="49" charset="0"/>
              </a:rPr>
              <a:t>num</a:t>
            </a:r>
            <a:r>
              <a:rPr lang="en-US" altLang="zh-CN" sz="2400" dirty="0">
                <a:latin typeface="Consolas" panose="020B0609020204030204" pitchFamily="49" charset="0"/>
              </a:rPr>
              <a:t> ;</a:t>
            </a:r>
            <a:endParaRPr lang="zh-CN" altLang="zh-CN" sz="2400" dirty="0">
              <a:latin typeface="Consolas" panose="020B0609020204030204" pitchFamily="49" charset="0"/>
            </a:endParaRPr>
          </a:p>
          <a:p>
            <a:r>
              <a:rPr lang="en-US" altLang="zh-CN" sz="2400" dirty="0">
                <a:latin typeface="Consolas" panose="020B0609020204030204" pitchFamily="49" charset="0"/>
              </a:rPr>
              <a:t>		</a:t>
            </a:r>
            <a:r>
              <a:rPr lang="en-US" altLang="zh-CN" sz="2400" dirty="0" err="1">
                <a:latin typeface="Consolas" panose="020B0609020204030204" pitchFamily="49" charset="0"/>
              </a:rPr>
              <a:t>int</a:t>
            </a:r>
            <a:r>
              <a:rPr lang="en-US" altLang="zh-CN" sz="2400" dirty="0">
                <a:latin typeface="Consolas" panose="020B0609020204030204" pitchFamily="49" charset="0"/>
              </a:rPr>
              <a:t> </a:t>
            </a:r>
            <a:r>
              <a:rPr lang="en-US" altLang="zh-CN" sz="2400" dirty="0" err="1">
                <a:latin typeface="Consolas" panose="020B0609020204030204" pitchFamily="49" charset="0"/>
              </a:rPr>
              <a:t>i</a:t>
            </a:r>
            <a:r>
              <a:rPr lang="en-US" altLang="zh-CN" sz="2400" dirty="0">
                <a:latin typeface="Consolas" panose="020B0609020204030204" pitchFamily="49" charset="0"/>
              </a:rPr>
              <a:t>;</a:t>
            </a:r>
            <a:endParaRPr lang="zh-CN" altLang="zh-CN" sz="2400" dirty="0">
              <a:latin typeface="Consolas" panose="020B0609020204030204" pitchFamily="49" charset="0"/>
            </a:endParaRPr>
          </a:p>
          <a:p>
            <a:r>
              <a:rPr lang="en-US" altLang="zh-CN" sz="2400" dirty="0">
                <a:latin typeface="Consolas" panose="020B0609020204030204" pitchFamily="49" charset="0"/>
              </a:rPr>
              <a:t>		for (</a:t>
            </a:r>
            <a:r>
              <a:rPr lang="en-US" altLang="zh-CN" sz="2400" dirty="0" err="1">
                <a:latin typeface="Consolas" panose="020B0609020204030204" pitchFamily="49" charset="0"/>
              </a:rPr>
              <a:t>i</a:t>
            </a:r>
            <a:r>
              <a:rPr lang="en-US" altLang="zh-CN" sz="2400" dirty="0">
                <a:latin typeface="Consolas" panose="020B0609020204030204" pitchFamily="49" charset="0"/>
              </a:rPr>
              <a:t> = 0; </a:t>
            </a:r>
            <a:r>
              <a:rPr lang="en-US" altLang="zh-CN" sz="2400" dirty="0" err="1">
                <a:latin typeface="Consolas" panose="020B0609020204030204" pitchFamily="49" charset="0"/>
              </a:rPr>
              <a:t>i</a:t>
            </a:r>
            <a:r>
              <a:rPr lang="en-US" altLang="zh-CN" sz="2400" dirty="0">
                <a:latin typeface="Consolas" panose="020B0609020204030204" pitchFamily="49" charset="0"/>
              </a:rPr>
              <a:t> &lt; 8; </a:t>
            </a:r>
            <a:r>
              <a:rPr lang="en-US" altLang="zh-CN" sz="2400" dirty="0" err="1">
                <a:latin typeface="Consolas" panose="020B0609020204030204" pitchFamily="49" charset="0"/>
              </a:rPr>
              <a:t>i</a:t>
            </a:r>
            <a:r>
              <a:rPr lang="en-US" altLang="zh-CN" sz="2400" dirty="0">
                <a:latin typeface="Consolas" panose="020B0609020204030204" pitchFamily="49" charset="0"/>
              </a:rPr>
              <a:t>++) {</a:t>
            </a:r>
            <a:endParaRPr lang="zh-CN" altLang="zh-CN" sz="2400" dirty="0">
              <a:latin typeface="Consolas" panose="020B0609020204030204" pitchFamily="49" charset="0"/>
            </a:endParaRPr>
          </a:p>
          <a:p>
            <a:r>
              <a:rPr lang="en-US" altLang="zh-CN" sz="2400" dirty="0">
                <a:latin typeface="Consolas" panose="020B0609020204030204" pitchFamily="49" charset="0"/>
              </a:rPr>
              <a:t>			if (n[</a:t>
            </a:r>
            <a:r>
              <a:rPr lang="en-US" altLang="zh-CN" sz="2400" dirty="0" err="1">
                <a:latin typeface="Consolas" panose="020B0609020204030204" pitchFamily="49" charset="0"/>
              </a:rPr>
              <a:t>i</a:t>
            </a:r>
            <a:r>
              <a:rPr lang="en-US" altLang="zh-CN" sz="2400" dirty="0">
                <a:latin typeface="Consolas" panose="020B0609020204030204" pitchFamily="49" charset="0"/>
              </a:rPr>
              <a:t>] == 1)</a:t>
            </a:r>
            <a:endParaRPr lang="zh-CN" altLang="zh-CN" sz="2400" dirty="0">
              <a:latin typeface="Consolas" panose="020B0609020204030204" pitchFamily="49" charset="0"/>
            </a:endParaRPr>
          </a:p>
          <a:p>
            <a:r>
              <a:rPr lang="en-US" altLang="zh-CN" sz="2400" dirty="0">
                <a:latin typeface="Consolas" panose="020B0609020204030204" pitchFamily="49" charset="0"/>
              </a:rPr>
              <a:t>				</a:t>
            </a:r>
            <a:r>
              <a:rPr lang="en-US" altLang="zh-CN" sz="2400" dirty="0" err="1">
                <a:latin typeface="Consolas" panose="020B0609020204030204" pitchFamily="49" charset="0"/>
              </a:rPr>
              <a:t>num</a:t>
            </a:r>
            <a:r>
              <a:rPr lang="en-US" altLang="zh-CN" sz="2400" dirty="0">
                <a:latin typeface="Consolas" panose="020B0609020204030204" pitchFamily="49" charset="0"/>
              </a:rPr>
              <a:t> |= (1 &lt;&lt; (7 - </a:t>
            </a:r>
            <a:r>
              <a:rPr lang="en-US" altLang="zh-CN" sz="2400" dirty="0" err="1">
                <a:latin typeface="Consolas" panose="020B0609020204030204" pitchFamily="49" charset="0"/>
              </a:rPr>
              <a:t>i</a:t>
            </a:r>
            <a:r>
              <a:rPr lang="en-US" altLang="zh-CN" sz="2400" dirty="0">
                <a:latin typeface="Consolas" panose="020B0609020204030204" pitchFamily="49" charset="0"/>
              </a:rPr>
              <a:t>));</a:t>
            </a:r>
            <a:endParaRPr lang="zh-CN" altLang="zh-CN" sz="2400" dirty="0">
              <a:latin typeface="Consolas" panose="020B0609020204030204" pitchFamily="49" charset="0"/>
            </a:endParaRPr>
          </a:p>
          <a:p>
            <a:r>
              <a:rPr lang="en-US" altLang="zh-CN" sz="2400" dirty="0">
                <a:latin typeface="Consolas" panose="020B0609020204030204" pitchFamily="49" charset="0"/>
              </a:rPr>
              <a:t>			else</a:t>
            </a:r>
            <a:endParaRPr lang="zh-CN" altLang="zh-CN" sz="2400" dirty="0">
              <a:latin typeface="Consolas" panose="020B0609020204030204" pitchFamily="49" charset="0"/>
            </a:endParaRPr>
          </a:p>
          <a:p>
            <a:r>
              <a:rPr lang="en-US" altLang="zh-CN" sz="2400" dirty="0">
                <a:latin typeface="Consolas" panose="020B0609020204030204" pitchFamily="49" charset="0"/>
              </a:rPr>
              <a:t>				</a:t>
            </a:r>
            <a:r>
              <a:rPr lang="en-US" altLang="zh-CN" sz="2400" dirty="0" err="1">
                <a:latin typeface="Consolas" panose="020B0609020204030204" pitchFamily="49" charset="0"/>
              </a:rPr>
              <a:t>num</a:t>
            </a:r>
            <a:r>
              <a:rPr lang="en-US" altLang="zh-CN" sz="2400" dirty="0">
                <a:latin typeface="Consolas" panose="020B0609020204030204" pitchFamily="49" charset="0"/>
              </a:rPr>
              <a:t> &amp;= ~(1 &lt;&lt; (7 - </a:t>
            </a:r>
            <a:r>
              <a:rPr lang="en-US" altLang="zh-CN" sz="2400" dirty="0" err="1">
                <a:latin typeface="Consolas" panose="020B0609020204030204" pitchFamily="49" charset="0"/>
              </a:rPr>
              <a:t>i</a:t>
            </a:r>
            <a:r>
              <a:rPr lang="en-US" altLang="zh-CN" sz="2400" dirty="0">
                <a:latin typeface="Consolas" panose="020B0609020204030204" pitchFamily="49" charset="0"/>
              </a:rPr>
              <a:t>));</a:t>
            </a:r>
            <a:endParaRPr lang="zh-CN" altLang="zh-CN" sz="2400" dirty="0">
              <a:latin typeface="Consolas" panose="020B0609020204030204" pitchFamily="49" charset="0"/>
            </a:endParaRPr>
          </a:p>
          <a:p>
            <a:r>
              <a:rPr lang="en-US" altLang="zh-CN" sz="2400" dirty="0">
                <a:latin typeface="Consolas" panose="020B0609020204030204" pitchFamily="49" charset="0"/>
              </a:rPr>
              <a:t>		}</a:t>
            </a:r>
            <a:endParaRPr lang="zh-CN" altLang="zh-CN" sz="2400" dirty="0">
              <a:latin typeface="Consolas" panose="020B0609020204030204" pitchFamily="49" charset="0"/>
            </a:endParaRPr>
          </a:p>
          <a:p>
            <a:r>
              <a:rPr lang="en-US" altLang="zh-CN" sz="2400" dirty="0">
                <a:latin typeface="Consolas" panose="020B0609020204030204" pitchFamily="49" charset="0"/>
              </a:rPr>
              <a:t>		return </a:t>
            </a:r>
            <a:r>
              <a:rPr lang="en-US" altLang="zh-CN" sz="2400" dirty="0" err="1">
                <a:latin typeface="Consolas" panose="020B0609020204030204" pitchFamily="49" charset="0"/>
              </a:rPr>
              <a:t>num</a:t>
            </a:r>
            <a:r>
              <a:rPr lang="en-US" altLang="zh-CN" sz="2400" dirty="0">
                <a:latin typeface="Consolas" panose="020B0609020204030204" pitchFamily="49" charset="0"/>
              </a:rPr>
              <a:t>;</a:t>
            </a:r>
            <a:endParaRPr lang="zh-CN" altLang="zh-CN" sz="2400" dirty="0">
              <a:latin typeface="Consolas" panose="020B0609020204030204" pitchFamily="49" charset="0"/>
            </a:endParaRPr>
          </a:p>
          <a:p>
            <a:r>
              <a:rPr lang="en-US" altLang="zh-CN" sz="2400" dirty="0">
                <a:latin typeface="Consolas" panose="020B0609020204030204" pitchFamily="49" charset="0"/>
              </a:rPr>
              <a:t>}</a:t>
            </a:r>
            <a:endParaRPr lang="zh-CN" altLang="zh-CN" sz="2400" dirty="0">
              <a:latin typeface="Consolas" panose="020B0609020204030204" pitchFamily="49" charset="0"/>
            </a:endParaRPr>
          </a:p>
        </p:txBody>
      </p:sp>
    </p:spTree>
    <p:extLst>
      <p:ext uri="{BB962C8B-B14F-4D97-AF65-F5344CB8AC3E}">
        <p14:creationId xmlns:p14="http://schemas.microsoft.com/office/powerpoint/2010/main" val="2010951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huf</a:t>
            </a:r>
            <a:r>
              <a:rPr lang="zh-CN" altLang="en-US" dirty="0">
                <a:latin typeface="微软雅黑" panose="020B0503020204020204" pitchFamily="34" charset="-122"/>
                <a:ea typeface="微软雅黑" panose="020B0503020204020204" pitchFamily="34" charset="-122"/>
              </a:rPr>
              <a:t>文件译码算法</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998677BA-BB90-4EC4-99E6-B876028B6A6A}"/>
              </a:ext>
            </a:extLst>
          </p:cNvPr>
          <p:cNvSpPr txBox="1"/>
          <p:nvPr/>
        </p:nvSpPr>
        <p:spPr>
          <a:xfrm>
            <a:off x="1490663" y="1704422"/>
            <a:ext cx="9495099" cy="1384995"/>
          </a:xfrm>
          <a:prstGeom prst="rect">
            <a:avLst/>
          </a:prstGeom>
          <a:noFill/>
        </p:spPr>
        <p:txBody>
          <a:bodyPr wrap="square" rtlCol="0">
            <a:spAutoFit/>
          </a:bodyPr>
          <a:lstStyle/>
          <a:p>
            <a:r>
              <a:rPr lang="zh-CN" altLang="zh-CN" sz="2800" dirty="0"/>
              <a:t>在进行</a:t>
            </a:r>
            <a:r>
              <a:rPr lang="en-US" altLang="zh-CN" sz="2800" dirty="0"/>
              <a:t>Huffman</a:t>
            </a:r>
            <a:r>
              <a:rPr lang="zh-CN" altLang="zh-CN" sz="2800" dirty="0"/>
              <a:t>编码解压缩时，每一次取一个字节的字符，先将其转换成对应的</a:t>
            </a:r>
            <a:r>
              <a:rPr lang="en-US" altLang="zh-CN" sz="2800" dirty="0"/>
              <a:t>ASCII</a:t>
            </a:r>
            <a:r>
              <a:rPr lang="zh-CN" altLang="zh-CN" sz="2800" dirty="0"/>
              <a:t>码，再将</a:t>
            </a:r>
            <a:r>
              <a:rPr lang="en-US" altLang="zh-CN" sz="2800" dirty="0"/>
              <a:t>ASCII</a:t>
            </a:r>
            <a:r>
              <a:rPr lang="zh-CN" altLang="zh-CN" sz="2800" dirty="0"/>
              <a:t>码的</a:t>
            </a:r>
            <a:r>
              <a:rPr lang="en-US" altLang="zh-CN" sz="2800" dirty="0"/>
              <a:t>8</a:t>
            </a:r>
            <a:r>
              <a:rPr lang="zh-CN" altLang="zh-CN" sz="2800" dirty="0"/>
              <a:t>位二进制位</a:t>
            </a:r>
            <a:r>
              <a:rPr lang="en-US" altLang="zh-CN" sz="2800" dirty="0"/>
              <a:t>’0’/’1’</a:t>
            </a:r>
            <a:r>
              <a:rPr lang="zh-CN" altLang="zh-CN" sz="2800" dirty="0"/>
              <a:t>依次输出即可得到原来的</a:t>
            </a:r>
            <a:r>
              <a:rPr lang="en-US" altLang="zh-CN" sz="2800" dirty="0"/>
              <a:t>Huffman</a:t>
            </a:r>
            <a:r>
              <a:rPr lang="zh-CN" altLang="zh-CN" sz="2800" dirty="0"/>
              <a:t>编码。</a:t>
            </a:r>
          </a:p>
        </p:txBody>
      </p:sp>
      <p:grpSp>
        <p:nvGrpSpPr>
          <p:cNvPr id="16" name="组合 15">
            <a:extLst>
              <a:ext uri="{FF2B5EF4-FFF2-40B4-BE49-F238E27FC236}">
                <a16:creationId xmlns:a16="http://schemas.microsoft.com/office/drawing/2014/main" id="{3242BD73-497A-46D6-9796-205E20846BAC}"/>
              </a:ext>
            </a:extLst>
          </p:cNvPr>
          <p:cNvGrpSpPr/>
          <p:nvPr/>
        </p:nvGrpSpPr>
        <p:grpSpPr>
          <a:xfrm>
            <a:off x="3571573" y="3709574"/>
            <a:ext cx="6627901" cy="347245"/>
            <a:chOff x="1524000" y="5542380"/>
            <a:chExt cx="6627901" cy="347245"/>
          </a:xfrm>
        </p:grpSpPr>
        <p:sp>
          <p:nvSpPr>
            <p:cNvPr id="17" name="矩形 16">
              <a:extLst>
                <a:ext uri="{FF2B5EF4-FFF2-40B4-BE49-F238E27FC236}">
                  <a16:creationId xmlns:a16="http://schemas.microsoft.com/office/drawing/2014/main" id="{468B93F7-1EAB-4ABC-9766-F703C0A2799F}"/>
                </a:ext>
              </a:extLst>
            </p:cNvPr>
            <p:cNvSpPr/>
            <p:nvPr/>
          </p:nvSpPr>
          <p:spPr>
            <a:xfrm>
              <a:off x="1524000" y="5542384"/>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0</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1478956-908E-4863-85ED-E524CD3B3815}"/>
                </a:ext>
              </a:extLst>
            </p:cNvPr>
            <p:cNvSpPr/>
            <p:nvPr/>
          </p:nvSpPr>
          <p:spPr>
            <a:xfrm>
              <a:off x="2350721"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CB597DC5-2AB6-4EE7-8FFF-BB916BB6AE3E}"/>
                </a:ext>
              </a:extLst>
            </p:cNvPr>
            <p:cNvSpPr/>
            <p:nvPr/>
          </p:nvSpPr>
          <p:spPr>
            <a:xfrm>
              <a:off x="3178721"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0</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BAC5FCBE-1FAB-4828-821A-27F76F95D0DD}"/>
                </a:ext>
              </a:extLst>
            </p:cNvPr>
            <p:cNvSpPr/>
            <p:nvPr/>
          </p:nvSpPr>
          <p:spPr>
            <a:xfrm>
              <a:off x="4005442"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0411B3E8-B069-4EB5-9AB7-916302B12E8B}"/>
                </a:ext>
              </a:extLst>
            </p:cNvPr>
            <p:cNvSpPr/>
            <p:nvPr/>
          </p:nvSpPr>
          <p:spPr>
            <a:xfrm>
              <a:off x="4843738" y="5542380"/>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2AC73AC2-47C7-4FF4-8596-CDF0F9E58A2F}"/>
                </a:ext>
              </a:extLst>
            </p:cNvPr>
            <p:cNvSpPr/>
            <p:nvPr/>
          </p:nvSpPr>
          <p:spPr>
            <a:xfrm>
              <a:off x="5670459"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0</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A09D0745-8786-4E60-BFA2-1B322FD53ECA}"/>
                </a:ext>
              </a:extLst>
            </p:cNvPr>
            <p:cNvSpPr/>
            <p:nvPr/>
          </p:nvSpPr>
          <p:spPr>
            <a:xfrm>
              <a:off x="6497180" y="5542381"/>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E96B2DD7-02A2-482A-83A4-AB6DD2F5EE41}"/>
                </a:ext>
              </a:extLst>
            </p:cNvPr>
            <p:cNvSpPr/>
            <p:nvPr/>
          </p:nvSpPr>
          <p:spPr>
            <a:xfrm>
              <a:off x="7323901" y="5542380"/>
              <a:ext cx="828000" cy="34724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Times New Roman" panose="02020603050405020304" pitchFamily="18" charset="0"/>
                  <a:cs typeface="Times New Roman" panose="02020603050405020304" pitchFamily="18" charset="0"/>
                </a:rPr>
                <a:t>1</a:t>
              </a:r>
              <a:endParaRPr lang="zh-CN" altLang="en-US" sz="3200" dirty="0">
                <a:solidFill>
                  <a:schemeClr val="tx1"/>
                </a:solidFill>
                <a:latin typeface="Times New Roman" panose="02020603050405020304" pitchFamily="18" charset="0"/>
                <a:cs typeface="Times New Roman" panose="02020603050405020304" pitchFamily="18" charset="0"/>
              </a:endParaRPr>
            </a:p>
          </p:txBody>
        </p:sp>
      </p:grpSp>
      <p:sp>
        <p:nvSpPr>
          <p:cNvPr id="25" name="文本框 24">
            <a:extLst>
              <a:ext uri="{FF2B5EF4-FFF2-40B4-BE49-F238E27FC236}">
                <a16:creationId xmlns:a16="http://schemas.microsoft.com/office/drawing/2014/main" id="{E6650F8D-83F8-4600-B14B-88BEC6DD4B49}"/>
              </a:ext>
            </a:extLst>
          </p:cNvPr>
          <p:cNvSpPr txBox="1"/>
          <p:nvPr/>
        </p:nvSpPr>
        <p:spPr>
          <a:xfrm>
            <a:off x="2332832" y="3613468"/>
            <a:ext cx="675544" cy="52322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91</a:t>
            </a:r>
            <a:endParaRPr lang="zh-CN" altLang="en-US" sz="28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C9207129-7AE3-4072-869B-79ACB76905F8}"/>
              </a:ext>
            </a:extLst>
          </p:cNvPr>
          <p:cNvSpPr txBox="1"/>
          <p:nvPr/>
        </p:nvSpPr>
        <p:spPr>
          <a:xfrm>
            <a:off x="1490663" y="3490357"/>
            <a:ext cx="675544"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24127B73-3D0F-4210-AA64-63D7456DCD95}"/>
              </a:ext>
            </a:extLst>
          </p:cNvPr>
          <p:cNvCxnSpPr/>
          <p:nvPr/>
        </p:nvCxnSpPr>
        <p:spPr>
          <a:xfrm>
            <a:off x="2896029" y="3883197"/>
            <a:ext cx="5370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11533E39-D0E5-43D3-8B81-87C077C0A0E8}"/>
              </a:ext>
            </a:extLst>
          </p:cNvPr>
          <p:cNvCxnSpPr/>
          <p:nvPr/>
        </p:nvCxnSpPr>
        <p:spPr>
          <a:xfrm>
            <a:off x="1828435" y="3875078"/>
            <a:ext cx="5370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B75CC9FB-A764-4169-AAB9-571A6190C045}"/>
                  </a:ext>
                </a:extLst>
              </p:cNvPr>
              <p:cNvSpPr txBox="1"/>
              <p:nvPr/>
            </p:nvSpPr>
            <p:spPr>
              <a:xfrm>
                <a:off x="1490663" y="4836784"/>
                <a:ext cx="9808126" cy="954107"/>
              </a:xfrm>
              <a:prstGeom prst="rect">
                <a:avLst/>
              </a:prstGeom>
              <a:noFill/>
            </p:spPr>
            <p:txBody>
              <a:bodyPr wrap="square" rtlCol="0">
                <a:spAutoFit/>
              </a:bodyPr>
              <a:lstStyle/>
              <a:p>
                <a:r>
                  <a:rPr lang="zh-CN" altLang="zh-CN" sz="2800" dirty="0">
                    <a:latin typeface="Times New Roman" panose="02020603050405020304" pitchFamily="18" charset="0"/>
                    <a:cs typeface="Times New Roman" panose="02020603050405020304" pitchFamily="18" charset="0"/>
                  </a:rPr>
                  <a:t>设</a:t>
                </a:r>
                <a:r>
                  <a:rPr lang="en-US" altLang="zh-CN" sz="2800" dirty="0" err="1">
                    <a:latin typeface="Times New Roman" panose="02020603050405020304" pitchFamily="18" charset="0"/>
                    <a:cs typeface="Times New Roman" panose="02020603050405020304" pitchFamily="18" charset="0"/>
                  </a:rPr>
                  <a:t>huf</a:t>
                </a:r>
                <a:r>
                  <a:rPr lang="zh-CN" altLang="zh-CN" sz="2800" dirty="0">
                    <a:latin typeface="Times New Roman" panose="02020603050405020304" pitchFamily="18" charset="0"/>
                    <a:cs typeface="Times New Roman" panose="02020603050405020304" pitchFamily="18" charset="0"/>
                  </a:rPr>
                  <a:t>文件的大小为</a:t>
                </a:r>
                <a:r>
                  <a:rPr lang="en-US" altLang="zh-CN" sz="2800" i="1" dirty="0">
                    <a:latin typeface="Times New Roman" panose="02020603050405020304" pitchFamily="18" charset="0"/>
                    <a:cs typeface="Times New Roman" panose="02020603050405020304" pitchFamily="18" charset="0"/>
                  </a:rPr>
                  <a:t>m</a:t>
                </a:r>
                <a:r>
                  <a:rPr lang="zh-CN" altLang="zh-CN" sz="2800" dirty="0">
                    <a:latin typeface="Times New Roman" panose="02020603050405020304" pitchFamily="18" charset="0"/>
                    <a:cs typeface="Times New Roman" panose="02020603050405020304" pitchFamily="18" charset="0"/>
                  </a:rPr>
                  <a:t>字节，翻译的到的补</a:t>
                </a:r>
                <a:r>
                  <a:rPr lang="en-US" altLang="zh-CN" sz="2800" dirty="0">
                    <a:latin typeface="Times New Roman" panose="02020603050405020304" pitchFamily="18" charset="0"/>
                    <a:cs typeface="Times New Roman" panose="02020603050405020304" pitchFamily="18" charset="0"/>
                  </a:rPr>
                  <a:t>1</a:t>
                </a:r>
                <a:r>
                  <a:rPr lang="zh-CN" altLang="zh-CN" sz="2800" dirty="0">
                    <a:latin typeface="Times New Roman" panose="02020603050405020304" pitchFamily="18" charset="0"/>
                    <a:cs typeface="Times New Roman" panose="02020603050405020304" pitchFamily="18" charset="0"/>
                  </a:rPr>
                  <a:t>个数为</a:t>
                </a:r>
                <a:r>
                  <a:rPr lang="en-US" altLang="zh-CN" sz="2800" i="1" dirty="0">
                    <a:latin typeface="Times New Roman" panose="02020603050405020304" pitchFamily="18" charset="0"/>
                    <a:cs typeface="Times New Roman" panose="02020603050405020304" pitchFamily="18" charset="0"/>
                  </a:rPr>
                  <a:t>p</a:t>
                </a:r>
                <a:r>
                  <a:rPr lang="zh-CN" altLang="zh-CN" sz="2800" dirty="0">
                    <a:latin typeface="Times New Roman" panose="02020603050405020304" pitchFamily="18" charset="0"/>
                    <a:cs typeface="Times New Roman" panose="02020603050405020304" pitchFamily="18" charset="0"/>
                  </a:rPr>
                  <a:t>，则有原</a:t>
                </a:r>
                <a:r>
                  <a:rPr lang="en-US" altLang="zh-CN" sz="2800" dirty="0">
                    <a:latin typeface="Times New Roman" panose="02020603050405020304" pitchFamily="18" charset="0"/>
                    <a:cs typeface="Times New Roman" panose="02020603050405020304" pitchFamily="18" charset="0"/>
                  </a:rPr>
                  <a:t>Huffman</a:t>
                </a:r>
                <a:r>
                  <a:rPr lang="zh-CN" altLang="zh-CN" sz="2800" dirty="0">
                    <a:latin typeface="Times New Roman" panose="02020603050405020304" pitchFamily="18" charset="0"/>
                    <a:cs typeface="Times New Roman" panose="02020603050405020304" pitchFamily="18" charset="0"/>
                  </a:rPr>
                  <a:t>编码长度</a:t>
                </a:r>
                <a14:m>
                  <m:oMath xmlns:m="http://schemas.openxmlformats.org/officeDocument/2006/math">
                    <m:r>
                      <a:rPr lang="en-US" altLang="zh-CN" sz="2800" i="1" smtClean="0">
                        <a:solidFill>
                          <a:srgbClr val="FF0000"/>
                        </a:solidFill>
                      </a:rPr>
                      <m:t>𝑛</m:t>
                    </m:r>
                    <m:r>
                      <a:rPr lang="en-US" altLang="zh-CN" sz="2800" i="1" smtClean="0">
                        <a:solidFill>
                          <a:srgbClr val="FF0000"/>
                        </a:solidFill>
                      </a:rPr>
                      <m:t>=8×</m:t>
                    </m:r>
                    <m:d>
                      <m:dPr>
                        <m:ctrlPr>
                          <a:rPr lang="zh-CN" altLang="zh-CN" sz="2800" i="1">
                            <a:solidFill>
                              <a:srgbClr val="FF0000"/>
                            </a:solidFill>
                          </a:rPr>
                        </m:ctrlPr>
                      </m:dPr>
                      <m:e>
                        <m:r>
                          <a:rPr lang="en-US" altLang="zh-CN" sz="2800" i="1">
                            <a:solidFill>
                              <a:srgbClr val="FF0000"/>
                            </a:solidFill>
                          </a:rPr>
                          <m:t>𝑚</m:t>
                        </m:r>
                        <m:r>
                          <a:rPr lang="en-US" altLang="zh-CN" sz="2800" i="1">
                            <a:solidFill>
                              <a:srgbClr val="FF0000"/>
                            </a:solidFill>
                          </a:rPr>
                          <m:t>−1</m:t>
                        </m:r>
                      </m:e>
                    </m:d>
                    <m:r>
                      <a:rPr lang="en-US" altLang="zh-CN" sz="2800" i="1">
                        <a:solidFill>
                          <a:srgbClr val="FF0000"/>
                        </a:solidFill>
                      </a:rPr>
                      <m:t>−</m:t>
                    </m:r>
                    <m:r>
                      <a:rPr lang="en-US" altLang="zh-CN" sz="2800" i="1">
                        <a:solidFill>
                          <a:srgbClr val="FF0000"/>
                        </a:solidFill>
                      </a:rPr>
                      <m:t>𝑝</m:t>
                    </m:r>
                  </m:oMath>
                </a14:m>
                <a:endParaRPr lang="zh-CN" altLang="zh-CN" sz="2800" dirty="0">
                  <a:latin typeface="Times New Roman" panose="02020603050405020304" pitchFamily="18" charset="0"/>
                  <a:cs typeface="Times New Roman" panose="02020603050405020304" pitchFamily="18" charset="0"/>
                </a:endParaRPr>
              </a:p>
            </p:txBody>
          </p:sp>
        </mc:Choice>
        <mc:Fallback>
          <p:sp>
            <p:nvSpPr>
              <p:cNvPr id="3" name="文本框 2">
                <a:extLst>
                  <a:ext uri="{FF2B5EF4-FFF2-40B4-BE49-F238E27FC236}">
                    <a16:creationId xmlns:a16="http://schemas.microsoft.com/office/drawing/2014/main" id="{B75CC9FB-A764-4169-AAB9-571A6190C045}"/>
                  </a:ext>
                </a:extLst>
              </p:cNvPr>
              <p:cNvSpPr txBox="1">
                <a:spLocks noRot="1" noChangeAspect="1" noMove="1" noResize="1" noEditPoints="1" noAdjustHandles="1" noChangeArrowheads="1" noChangeShapeType="1" noTextEdit="1"/>
              </p:cNvSpPr>
              <p:nvPr/>
            </p:nvSpPr>
            <p:spPr>
              <a:xfrm>
                <a:off x="1490663" y="4836784"/>
                <a:ext cx="9808126" cy="954107"/>
              </a:xfrm>
              <a:prstGeom prst="rect">
                <a:avLst/>
              </a:prstGeom>
              <a:blipFill>
                <a:blip r:embed="rId2"/>
                <a:stretch>
                  <a:fillRect l="-1306" t="-7006" b="-165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00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huf</a:t>
            </a:r>
            <a:r>
              <a:rPr lang="zh-CN" altLang="en-US" dirty="0">
                <a:latin typeface="微软雅黑" panose="020B0503020204020204" pitchFamily="34" charset="-122"/>
                <a:ea typeface="微软雅黑" panose="020B0503020204020204" pitchFamily="34" charset="-122"/>
              </a:rPr>
              <a:t>文件译码算法</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30" name="文本框 29">
            <a:extLst>
              <a:ext uri="{FF2B5EF4-FFF2-40B4-BE49-F238E27FC236}">
                <a16:creationId xmlns:a16="http://schemas.microsoft.com/office/drawing/2014/main" id="{D0B446B8-F514-4289-BFB5-2DA037D4B91C}"/>
              </a:ext>
            </a:extLst>
          </p:cNvPr>
          <p:cNvSpPr txBox="1"/>
          <p:nvPr/>
        </p:nvSpPr>
        <p:spPr>
          <a:xfrm>
            <a:off x="1733736" y="1185638"/>
            <a:ext cx="7477245" cy="954107"/>
          </a:xfrm>
          <a:prstGeom prst="rect">
            <a:avLst/>
          </a:prstGeom>
          <a:noFill/>
        </p:spPr>
        <p:txBody>
          <a:bodyPr wrap="square" rtlCol="0">
            <a:spAutoFit/>
          </a:bodyPr>
          <a:lstStyle/>
          <a:p>
            <a:r>
              <a:rPr lang="zh-CN" altLang="zh-CN" sz="2800" dirty="0"/>
              <a:t>在进行转换时，需要用到</a:t>
            </a:r>
            <a:r>
              <a:rPr lang="en-US" altLang="zh-CN" sz="2800" dirty="0">
                <a:solidFill>
                  <a:srgbClr val="FF0000"/>
                </a:solidFill>
              </a:rPr>
              <a:t>&amp;</a:t>
            </a:r>
            <a:r>
              <a:rPr lang="zh-CN" altLang="zh-CN" sz="2800" dirty="0">
                <a:solidFill>
                  <a:srgbClr val="FF0000"/>
                </a:solidFill>
              </a:rPr>
              <a:t>、</a:t>
            </a:r>
            <a:r>
              <a:rPr lang="en-US" altLang="zh-CN" sz="2800" dirty="0">
                <a:solidFill>
                  <a:srgbClr val="FF0000"/>
                </a:solidFill>
              </a:rPr>
              <a:t>|</a:t>
            </a:r>
            <a:r>
              <a:rPr lang="zh-CN" altLang="zh-CN" sz="2800" dirty="0">
                <a:solidFill>
                  <a:srgbClr val="FF0000"/>
                </a:solidFill>
              </a:rPr>
              <a:t>、</a:t>
            </a:r>
            <a:r>
              <a:rPr lang="en-US" altLang="zh-CN" sz="2800" dirty="0">
                <a:solidFill>
                  <a:srgbClr val="FF0000"/>
                </a:solidFill>
              </a:rPr>
              <a:t>~</a:t>
            </a:r>
            <a:r>
              <a:rPr lang="zh-CN" altLang="zh-CN" sz="2800" dirty="0">
                <a:solidFill>
                  <a:srgbClr val="FF0000"/>
                </a:solidFill>
              </a:rPr>
              <a:t>、</a:t>
            </a:r>
            <a:r>
              <a:rPr lang="en-US" altLang="zh-CN" sz="2800" dirty="0">
                <a:solidFill>
                  <a:srgbClr val="FF0000"/>
                </a:solidFill>
              </a:rPr>
              <a:t>^</a:t>
            </a:r>
            <a:r>
              <a:rPr lang="zh-CN" altLang="zh-CN" sz="2800" dirty="0">
                <a:solidFill>
                  <a:srgbClr val="FF0000"/>
                </a:solidFill>
              </a:rPr>
              <a:t>、</a:t>
            </a:r>
            <a:r>
              <a:rPr lang="en-US" altLang="zh-CN" sz="2800" dirty="0">
                <a:solidFill>
                  <a:srgbClr val="FF0000"/>
                </a:solidFill>
              </a:rPr>
              <a:t>&lt;&lt;</a:t>
            </a:r>
            <a:r>
              <a:rPr lang="zh-CN" altLang="zh-CN" sz="2800" dirty="0">
                <a:solidFill>
                  <a:srgbClr val="FF0000"/>
                </a:solidFill>
              </a:rPr>
              <a:t>、</a:t>
            </a:r>
            <a:r>
              <a:rPr lang="en-US" altLang="zh-CN" sz="2800" dirty="0">
                <a:solidFill>
                  <a:srgbClr val="FF0000"/>
                </a:solidFill>
              </a:rPr>
              <a:t>&gt;&gt;</a:t>
            </a:r>
            <a:r>
              <a:rPr lang="zh-CN" altLang="zh-CN" sz="2800" dirty="0"/>
              <a:t>运算，实现对字节的位操作。</a:t>
            </a:r>
          </a:p>
        </p:txBody>
      </p:sp>
      <p:sp>
        <p:nvSpPr>
          <p:cNvPr id="31" name="文本框 30">
            <a:extLst>
              <a:ext uri="{FF2B5EF4-FFF2-40B4-BE49-F238E27FC236}">
                <a16:creationId xmlns:a16="http://schemas.microsoft.com/office/drawing/2014/main" id="{2DFC0208-618B-44ED-BF39-2DC36C463AE9}"/>
              </a:ext>
            </a:extLst>
          </p:cNvPr>
          <p:cNvSpPr txBox="1"/>
          <p:nvPr/>
        </p:nvSpPr>
        <p:spPr>
          <a:xfrm>
            <a:off x="1733736" y="2070291"/>
            <a:ext cx="7967237" cy="4770537"/>
          </a:xfrm>
          <a:prstGeom prst="rect">
            <a:avLst/>
          </a:prstGeom>
          <a:noFill/>
        </p:spPr>
        <p:txBody>
          <a:bodyPr wrap="square" rtlCol="0">
            <a:spAutoFit/>
          </a:bodyPr>
          <a:lstStyle/>
          <a:p>
            <a:r>
              <a:rPr lang="en-US" altLang="zh-CN" sz="1600" dirty="0">
                <a:latin typeface="Consolas" panose="020B0609020204030204" pitchFamily="49" charset="0"/>
              </a:rPr>
              <a:t>while (!</a:t>
            </a:r>
            <a:r>
              <a:rPr lang="en-US" altLang="zh-CN" sz="1600" dirty="0" err="1">
                <a:latin typeface="Consolas" panose="020B0609020204030204" pitchFamily="49" charset="0"/>
              </a:rPr>
              <a:t>feof</a:t>
            </a:r>
            <a:r>
              <a:rPr lang="en-US" altLang="zh-CN" sz="1600" dirty="0">
                <a:latin typeface="Consolas" panose="020B0609020204030204" pitchFamily="49" charset="0"/>
              </a:rPr>
              <a:t>(</a:t>
            </a:r>
            <a:r>
              <a:rPr lang="en-US" altLang="zh-CN" sz="1600" dirty="0" err="1">
                <a:latin typeface="Consolas" panose="020B0609020204030204" pitchFamily="49" charset="0"/>
              </a:rPr>
              <a:t>huf</a:t>
            </a:r>
            <a:r>
              <a:rPr lang="en-US" altLang="zh-CN" sz="1600" dirty="0">
                <a:latin typeface="Consolas" panose="020B0609020204030204" pitchFamily="49" charset="0"/>
              </a:rPr>
              <a:t>)) {</a:t>
            </a:r>
            <a:endParaRPr lang="zh-CN" altLang="zh-CN" sz="1600" dirty="0">
              <a:latin typeface="Consolas" panose="020B0609020204030204" pitchFamily="49" charset="0"/>
            </a:endParaRPr>
          </a:p>
          <a:p>
            <a:r>
              <a:rPr lang="en-US" altLang="zh-CN" sz="1600" dirty="0">
                <a:latin typeface="Consolas" panose="020B0609020204030204" pitchFamily="49" charset="0"/>
              </a:rPr>
              <a:t>	c = </a:t>
            </a:r>
            <a:r>
              <a:rPr lang="en-US" altLang="zh-CN" sz="1600" dirty="0" err="1">
                <a:latin typeface="Consolas" panose="020B0609020204030204" pitchFamily="49" charset="0"/>
              </a:rPr>
              <a:t>fgetc</a:t>
            </a:r>
            <a:r>
              <a:rPr lang="en-US" altLang="zh-CN" sz="1600" dirty="0">
                <a:latin typeface="Consolas" panose="020B0609020204030204" pitchFamily="49" charset="0"/>
              </a:rPr>
              <a:t>(</a:t>
            </a:r>
            <a:r>
              <a:rPr lang="en-US" altLang="zh-CN" sz="1600" dirty="0" err="1">
                <a:latin typeface="Consolas" panose="020B0609020204030204" pitchFamily="49" charset="0"/>
              </a:rPr>
              <a:t>huf</a:t>
            </a:r>
            <a:r>
              <a:rPr lang="en-US" altLang="zh-CN" sz="1600" dirty="0">
                <a:latin typeface="Consolas" panose="020B0609020204030204" pitchFamily="49" charset="0"/>
              </a:rPr>
              <a:t>);</a:t>
            </a:r>
            <a:endParaRPr lang="zh-CN" altLang="zh-CN" sz="1600" dirty="0">
              <a:latin typeface="Consolas" panose="020B0609020204030204" pitchFamily="49" charset="0"/>
            </a:endParaRPr>
          </a:p>
          <a:p>
            <a:r>
              <a:rPr lang="en-US" altLang="zh-CN" sz="1600" dirty="0">
                <a:latin typeface="Consolas" panose="020B0609020204030204" pitchFamily="49" charset="0"/>
              </a:rPr>
              <a:t>    for (t = 0; t &lt; 8; t++) {</a:t>
            </a:r>
            <a:endParaRPr lang="zh-CN" altLang="zh-CN" sz="1600" dirty="0">
              <a:latin typeface="Consolas" panose="020B0609020204030204" pitchFamily="49" charset="0"/>
            </a:endParaRPr>
          </a:p>
          <a:p>
            <a:r>
              <a:rPr lang="en-US" altLang="zh-CN" sz="1600" dirty="0">
                <a:latin typeface="Consolas" panose="020B0609020204030204" pitchFamily="49" charset="0"/>
              </a:rPr>
              <a:t>    		if (((c &gt;&gt; (7 - t)) &amp; 1) == 1) {</a:t>
            </a:r>
            <a:endParaRPr lang="zh-CN" altLang="zh-CN" sz="1600" dirty="0">
              <a:latin typeface="Consolas" panose="020B0609020204030204" pitchFamily="49" charset="0"/>
            </a:endParaRPr>
          </a:p>
          <a:p>
            <a:r>
              <a:rPr lang="en-US" altLang="zh-CN" sz="1600" dirty="0">
                <a:latin typeface="Consolas" panose="020B0609020204030204" pitchFamily="49" charset="0"/>
              </a:rPr>
              <a:t>         	count++;</a:t>
            </a:r>
            <a:endParaRPr lang="zh-CN" altLang="zh-CN" sz="1600" dirty="0">
              <a:latin typeface="Consolas" panose="020B0609020204030204" pitchFamily="49" charset="0"/>
            </a:endParaRPr>
          </a:p>
          <a:p>
            <a:r>
              <a:rPr lang="en-US" altLang="zh-CN" sz="1600" dirty="0">
                <a:latin typeface="Consolas" panose="020B0609020204030204" pitchFamily="49" charset="0"/>
              </a:rPr>
              <a:t>            	</a:t>
            </a:r>
            <a:r>
              <a:rPr lang="en-US" altLang="zh-CN" sz="1600" dirty="0" err="1">
                <a:latin typeface="Consolas" panose="020B0609020204030204" pitchFamily="49" charset="0"/>
              </a:rPr>
              <a:t>fputc</a:t>
            </a:r>
            <a:r>
              <a:rPr lang="en-US" altLang="zh-CN" sz="1600" dirty="0">
                <a:latin typeface="Consolas" panose="020B0609020204030204" pitchFamily="49" charset="0"/>
              </a:rPr>
              <a:t>(49, unzip);</a:t>
            </a:r>
            <a:endParaRPr lang="zh-CN" altLang="zh-CN" sz="1600" dirty="0">
              <a:latin typeface="Consolas" panose="020B0609020204030204" pitchFamily="49" charset="0"/>
            </a:endParaRPr>
          </a:p>
          <a:p>
            <a:r>
              <a:rPr lang="en-US" altLang="zh-CN" sz="1600" dirty="0">
                <a:latin typeface="Consolas" panose="020B0609020204030204" pitchFamily="49" charset="0"/>
              </a:rPr>
              <a:t>            	if (count == (8 * (</a:t>
            </a:r>
            <a:r>
              <a:rPr lang="en-US" altLang="zh-CN" sz="1600" dirty="0" err="1">
                <a:latin typeface="Consolas" panose="020B0609020204030204" pitchFamily="49" charset="0"/>
              </a:rPr>
              <a:t>huflength</a:t>
            </a:r>
            <a:r>
              <a:rPr lang="en-US" altLang="zh-CN" sz="1600" dirty="0">
                <a:latin typeface="Consolas" panose="020B0609020204030204" pitchFamily="49" charset="0"/>
              </a:rPr>
              <a:t> - 1) - </a:t>
            </a:r>
            <a:r>
              <a:rPr lang="en-US" altLang="zh-CN" sz="1600" dirty="0" err="1">
                <a:latin typeface="Consolas" panose="020B0609020204030204" pitchFamily="49" charset="0"/>
              </a:rPr>
              <a:t>code_mod</a:t>
            </a:r>
            <a:r>
              <a:rPr lang="en-US" altLang="zh-CN" sz="1600" dirty="0">
                <a:latin typeface="Consolas" panose="020B0609020204030204" pitchFamily="49" charset="0"/>
              </a:rPr>
              <a:t>))</a:t>
            </a:r>
            <a:endParaRPr lang="zh-CN" altLang="zh-CN" sz="1600" dirty="0">
              <a:latin typeface="Consolas" panose="020B0609020204030204" pitchFamily="49" charset="0"/>
            </a:endParaRPr>
          </a:p>
          <a:p>
            <a:r>
              <a:rPr lang="en-US" altLang="zh-CN" sz="1600" dirty="0">
                <a:latin typeface="Consolas" panose="020B0609020204030204" pitchFamily="49" charset="0"/>
              </a:rPr>
              <a:t>             	break;</a:t>
            </a:r>
            <a:endParaRPr lang="zh-CN" altLang="zh-CN" sz="1600" dirty="0">
              <a:latin typeface="Consolas" panose="020B0609020204030204" pitchFamily="49" charset="0"/>
            </a:endParaRPr>
          </a:p>
          <a:p>
            <a:r>
              <a:rPr lang="en-US" altLang="zh-CN" sz="1600" dirty="0">
                <a:latin typeface="Consolas" panose="020B0609020204030204" pitchFamily="49" charset="0"/>
              </a:rPr>
              <a:t>            	}</a:t>
            </a:r>
            <a:endParaRPr lang="zh-CN" altLang="zh-CN" sz="1600" dirty="0">
              <a:latin typeface="Consolas" panose="020B0609020204030204" pitchFamily="49" charset="0"/>
            </a:endParaRPr>
          </a:p>
          <a:p>
            <a:r>
              <a:rPr lang="en-US" altLang="zh-CN" sz="1600" dirty="0">
                <a:latin typeface="Consolas" panose="020B0609020204030204" pitchFamily="49" charset="0"/>
              </a:rPr>
              <a:t>            	else if (((c &gt;&gt; (7 - t)) &amp; 1) == 0) {</a:t>
            </a:r>
            <a:endParaRPr lang="zh-CN" altLang="zh-CN" sz="1600" dirty="0">
              <a:latin typeface="Consolas" panose="020B0609020204030204" pitchFamily="49" charset="0"/>
            </a:endParaRPr>
          </a:p>
          <a:p>
            <a:r>
              <a:rPr lang="en-US" altLang="zh-CN" sz="1600" dirty="0">
                <a:latin typeface="Consolas" panose="020B0609020204030204" pitchFamily="49" charset="0"/>
              </a:rPr>
              <a:t>            		count++;</a:t>
            </a:r>
          </a:p>
          <a:p>
            <a:r>
              <a:rPr lang="en-US" altLang="zh-CN" sz="1600" dirty="0">
                <a:latin typeface="Consolas" panose="020B0609020204030204" pitchFamily="49" charset="0"/>
              </a:rPr>
              <a:t>		</a:t>
            </a:r>
            <a:r>
              <a:rPr lang="en-US" altLang="zh-CN" sz="1600" dirty="0" err="1">
                <a:latin typeface="Consolas" panose="020B0609020204030204" pitchFamily="49" charset="0"/>
              </a:rPr>
              <a:t>fputc</a:t>
            </a:r>
            <a:r>
              <a:rPr lang="en-US" altLang="zh-CN" sz="1600" dirty="0">
                <a:latin typeface="Consolas" panose="020B0609020204030204" pitchFamily="49" charset="0"/>
              </a:rPr>
              <a:t>(48, unzip);</a:t>
            </a:r>
            <a:endParaRPr lang="zh-CN" altLang="zh-CN" sz="1600" dirty="0">
              <a:latin typeface="Consolas" panose="020B0609020204030204" pitchFamily="49" charset="0"/>
            </a:endParaRPr>
          </a:p>
          <a:p>
            <a:r>
              <a:rPr lang="en-US" altLang="zh-CN" sz="1600" dirty="0">
                <a:latin typeface="Consolas" panose="020B0609020204030204" pitchFamily="49" charset="0"/>
              </a:rPr>
              <a:t>        	if (count == (8 * (</a:t>
            </a:r>
            <a:r>
              <a:rPr lang="en-US" altLang="zh-CN" sz="1600" dirty="0" err="1">
                <a:latin typeface="Consolas" panose="020B0609020204030204" pitchFamily="49" charset="0"/>
              </a:rPr>
              <a:t>huflength</a:t>
            </a:r>
            <a:r>
              <a:rPr lang="en-US" altLang="zh-CN" sz="1600" dirty="0">
                <a:latin typeface="Consolas" panose="020B0609020204030204" pitchFamily="49" charset="0"/>
              </a:rPr>
              <a:t> - 1) - </a:t>
            </a:r>
            <a:r>
              <a:rPr lang="en-US" altLang="zh-CN" sz="1600" dirty="0" err="1">
                <a:latin typeface="Consolas" panose="020B0609020204030204" pitchFamily="49" charset="0"/>
              </a:rPr>
              <a:t>code_mod</a:t>
            </a:r>
            <a:r>
              <a:rPr lang="en-US" altLang="zh-CN" sz="1600" dirty="0">
                <a:latin typeface="Consolas" panose="020B0609020204030204" pitchFamily="49" charset="0"/>
              </a:rPr>
              <a:t>))</a:t>
            </a:r>
            <a:endParaRPr lang="zh-CN" altLang="zh-CN" sz="1600" dirty="0">
              <a:latin typeface="Consolas" panose="020B0609020204030204" pitchFamily="49" charset="0"/>
            </a:endParaRPr>
          </a:p>
          <a:p>
            <a:r>
              <a:rPr lang="en-US" altLang="zh-CN" sz="1600" dirty="0">
                <a:latin typeface="Consolas" panose="020B0609020204030204" pitchFamily="49" charset="0"/>
              </a:rPr>
              <a:t>        		break;</a:t>
            </a:r>
            <a:endParaRPr lang="zh-CN" altLang="zh-CN" sz="1600" dirty="0">
              <a:latin typeface="Consolas" panose="020B0609020204030204" pitchFamily="49" charset="0"/>
            </a:endParaRPr>
          </a:p>
          <a:p>
            <a:r>
              <a:rPr lang="en-US" altLang="zh-CN" sz="1600" dirty="0">
                <a:latin typeface="Consolas" panose="020B0609020204030204" pitchFamily="49" charset="0"/>
              </a:rPr>
              <a:t>        	}</a:t>
            </a:r>
          </a:p>
          <a:p>
            <a:r>
              <a:rPr lang="en-US" altLang="zh-CN" sz="1600" dirty="0">
                <a:latin typeface="Consolas" panose="020B0609020204030204" pitchFamily="49" charset="0"/>
              </a:rPr>
              <a:t>	}</a:t>
            </a:r>
            <a:endParaRPr lang="zh-CN" altLang="zh-CN" sz="1600" dirty="0">
              <a:latin typeface="Consolas" panose="020B0609020204030204" pitchFamily="49" charset="0"/>
            </a:endParaRPr>
          </a:p>
          <a:p>
            <a:r>
              <a:rPr lang="en-US" altLang="zh-CN" sz="1600" dirty="0">
                <a:latin typeface="Consolas" panose="020B0609020204030204" pitchFamily="49" charset="0"/>
              </a:rPr>
              <a:t>    	if (count == (8 * (</a:t>
            </a:r>
            <a:r>
              <a:rPr lang="en-US" altLang="zh-CN" sz="1600" dirty="0" err="1">
                <a:latin typeface="Consolas" panose="020B0609020204030204" pitchFamily="49" charset="0"/>
              </a:rPr>
              <a:t>huflength</a:t>
            </a:r>
            <a:r>
              <a:rPr lang="en-US" altLang="zh-CN" sz="1600" dirty="0">
                <a:latin typeface="Consolas" panose="020B0609020204030204" pitchFamily="49" charset="0"/>
              </a:rPr>
              <a:t> - 1) - </a:t>
            </a:r>
            <a:r>
              <a:rPr lang="en-US" altLang="zh-CN" sz="1600" dirty="0" err="1">
                <a:latin typeface="Consolas" panose="020B0609020204030204" pitchFamily="49" charset="0"/>
              </a:rPr>
              <a:t>code_mod</a:t>
            </a:r>
            <a:r>
              <a:rPr lang="en-US" altLang="zh-CN" sz="1600" dirty="0">
                <a:latin typeface="Consolas" panose="020B0609020204030204" pitchFamily="49" charset="0"/>
              </a:rPr>
              <a:t>))</a:t>
            </a:r>
            <a:endParaRPr lang="zh-CN" altLang="zh-CN" sz="1600" dirty="0">
              <a:latin typeface="Consolas" panose="020B0609020204030204" pitchFamily="49" charset="0"/>
            </a:endParaRPr>
          </a:p>
          <a:p>
            <a:r>
              <a:rPr lang="en-US" altLang="zh-CN" sz="1600" dirty="0">
                <a:latin typeface="Consolas" panose="020B0609020204030204" pitchFamily="49" charset="0"/>
              </a:rPr>
              <a:t>    		break;</a:t>
            </a:r>
            <a:endParaRPr lang="zh-CN" altLang="zh-CN" sz="1600" dirty="0">
              <a:latin typeface="Consolas" panose="020B0609020204030204" pitchFamily="49" charset="0"/>
            </a:endParaRPr>
          </a:p>
          <a:p>
            <a:r>
              <a:rPr lang="en-US" altLang="zh-CN" sz="1600" dirty="0">
                <a:latin typeface="Consolas" panose="020B0609020204030204" pitchFamily="49" charset="0"/>
              </a:rPr>
              <a:t>}</a:t>
            </a:r>
            <a:endParaRPr lang="zh-CN" altLang="zh-CN" sz="1600" dirty="0">
              <a:latin typeface="Consolas" panose="020B0609020204030204" pitchFamily="49" charset="0"/>
            </a:endParaRPr>
          </a:p>
        </p:txBody>
      </p:sp>
    </p:spTree>
    <p:extLst>
      <p:ext uri="{BB962C8B-B14F-4D97-AF65-F5344CB8AC3E}">
        <p14:creationId xmlns:p14="http://schemas.microsoft.com/office/powerpoint/2010/main" val="336188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94AF9A11-CC84-4B82-AA29-D83920D1E2A5}"/>
              </a:ext>
            </a:extLst>
          </p:cNvPr>
          <p:cNvGrpSpPr>
            <a:grpSpLocks/>
          </p:cNvGrpSpPr>
          <p:nvPr/>
        </p:nvGrpSpPr>
        <p:grpSpPr bwMode="auto">
          <a:xfrm>
            <a:off x="0" y="-12459"/>
            <a:ext cx="1524000" cy="1200150"/>
            <a:chOff x="0" y="0"/>
            <a:chExt cx="1676400" cy="1276350"/>
          </a:xfrm>
        </p:grpSpPr>
        <p:sp>
          <p:nvSpPr>
            <p:cNvPr id="3" name="Oval 11">
              <a:extLst>
                <a:ext uri="{FF2B5EF4-FFF2-40B4-BE49-F238E27FC236}">
                  <a16:creationId xmlns:a16="http://schemas.microsoft.com/office/drawing/2014/main" id="{E6383579-D909-4C9E-8F1E-7F0898489F57}"/>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 name="Oval 12">
              <a:extLst>
                <a:ext uri="{FF2B5EF4-FFF2-40B4-BE49-F238E27FC236}">
                  <a16:creationId xmlns:a16="http://schemas.microsoft.com/office/drawing/2014/main" id="{F8282631-DB9E-4670-AC28-6E397ED3693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5" name="Oval 3">
              <a:extLst>
                <a:ext uri="{FF2B5EF4-FFF2-40B4-BE49-F238E27FC236}">
                  <a16:creationId xmlns:a16="http://schemas.microsoft.com/office/drawing/2014/main" id="{928B7014-3583-4A56-86FC-03D487D5E344}"/>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6" name="Oval 21">
            <a:extLst>
              <a:ext uri="{FF2B5EF4-FFF2-40B4-BE49-F238E27FC236}">
                <a16:creationId xmlns:a16="http://schemas.microsoft.com/office/drawing/2014/main" id="{5FF98E70-1951-4C22-9C4B-5F82420EEAB2}"/>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7" name="组合 6">
            <a:extLst>
              <a:ext uri="{FF2B5EF4-FFF2-40B4-BE49-F238E27FC236}">
                <a16:creationId xmlns:a16="http://schemas.microsoft.com/office/drawing/2014/main" id="{898A0C40-D6C0-43BA-888E-F6B22E9541B8}"/>
              </a:ext>
            </a:extLst>
          </p:cNvPr>
          <p:cNvGrpSpPr/>
          <p:nvPr/>
        </p:nvGrpSpPr>
        <p:grpSpPr>
          <a:xfrm>
            <a:off x="0" y="5889625"/>
            <a:ext cx="912813" cy="968375"/>
            <a:chOff x="0" y="4175125"/>
            <a:chExt cx="912813" cy="968375"/>
          </a:xfrm>
        </p:grpSpPr>
        <p:sp>
          <p:nvSpPr>
            <p:cNvPr id="8" name="Oval 8">
              <a:extLst>
                <a:ext uri="{FF2B5EF4-FFF2-40B4-BE49-F238E27FC236}">
                  <a16:creationId xmlns:a16="http://schemas.microsoft.com/office/drawing/2014/main" id="{747164C8-55BC-43AC-9F7F-F0CB5C34C7AA}"/>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9" name="Oval 6">
              <a:extLst>
                <a:ext uri="{FF2B5EF4-FFF2-40B4-BE49-F238E27FC236}">
                  <a16:creationId xmlns:a16="http://schemas.microsoft.com/office/drawing/2014/main" id="{042C3AE7-CDB4-49E7-9D6B-0DBAEF821A09}"/>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10" name="Oval 7">
              <a:extLst>
                <a:ext uri="{FF2B5EF4-FFF2-40B4-BE49-F238E27FC236}">
                  <a16:creationId xmlns:a16="http://schemas.microsoft.com/office/drawing/2014/main" id="{FFAFED43-410F-478A-BF73-79DB4523EAC0}"/>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16" name="矩形 15">
            <a:extLst>
              <a:ext uri="{FF2B5EF4-FFF2-40B4-BE49-F238E27FC236}">
                <a16:creationId xmlns:a16="http://schemas.microsoft.com/office/drawing/2014/main" id="{E1BD7CA9-AE8D-4919-9A39-B4B6D429C0A2}"/>
              </a:ext>
            </a:extLst>
          </p:cNvPr>
          <p:cNvSpPr/>
          <p:nvPr/>
        </p:nvSpPr>
        <p:spPr>
          <a:xfrm>
            <a:off x="6096001" y="0"/>
            <a:ext cx="6096000"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7" name="组合 16">
            <a:extLst>
              <a:ext uri="{FF2B5EF4-FFF2-40B4-BE49-F238E27FC236}">
                <a16:creationId xmlns:a16="http://schemas.microsoft.com/office/drawing/2014/main" id="{A1434D72-5679-4128-AF39-5A8D536990CF}"/>
              </a:ext>
            </a:extLst>
          </p:cNvPr>
          <p:cNvGrpSpPr/>
          <p:nvPr/>
        </p:nvGrpSpPr>
        <p:grpSpPr>
          <a:xfrm>
            <a:off x="7208295" y="1114425"/>
            <a:ext cx="3921053" cy="3922541"/>
            <a:chOff x="6211798" y="801461"/>
            <a:chExt cx="4866269" cy="4868116"/>
          </a:xfrm>
          <a:solidFill>
            <a:schemeClr val="bg1"/>
          </a:solidFill>
        </p:grpSpPr>
        <p:sp>
          <p:nvSpPr>
            <p:cNvPr id="18" name="椭圆形标注 1">
              <a:extLst>
                <a:ext uri="{FF2B5EF4-FFF2-40B4-BE49-F238E27FC236}">
                  <a16:creationId xmlns:a16="http://schemas.microsoft.com/office/drawing/2014/main" id="{3DD0C7D8-140D-4DEB-9D95-78C8EFBAFD0C}"/>
                </a:ext>
              </a:extLst>
            </p:cNvPr>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9" name="椭圆形标注 1">
              <a:extLst>
                <a:ext uri="{FF2B5EF4-FFF2-40B4-BE49-F238E27FC236}">
                  <a16:creationId xmlns:a16="http://schemas.microsoft.com/office/drawing/2014/main" id="{A6F3C5C3-E219-417A-8986-9544969C3D68}"/>
                </a:ext>
              </a:extLst>
            </p:cNvPr>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0" name="组合 12">
            <a:extLst>
              <a:ext uri="{FF2B5EF4-FFF2-40B4-BE49-F238E27FC236}">
                <a16:creationId xmlns:a16="http://schemas.microsoft.com/office/drawing/2014/main" id="{E2559EAC-5981-44DB-848F-523C19975146}"/>
              </a:ext>
            </a:extLst>
          </p:cNvPr>
          <p:cNvGrpSpPr>
            <a:grpSpLocks/>
          </p:cNvGrpSpPr>
          <p:nvPr/>
        </p:nvGrpSpPr>
        <p:grpSpPr bwMode="auto">
          <a:xfrm>
            <a:off x="1172366" y="1224659"/>
            <a:ext cx="4115838" cy="866775"/>
            <a:chOff x="4767925" y="5005771"/>
            <a:chExt cx="2934054" cy="865624"/>
          </a:xfrm>
        </p:grpSpPr>
        <p:sp>
          <p:nvSpPr>
            <p:cNvPr id="21" name="矩形 20">
              <a:extLst>
                <a:ext uri="{FF2B5EF4-FFF2-40B4-BE49-F238E27FC236}">
                  <a16:creationId xmlns:a16="http://schemas.microsoft.com/office/drawing/2014/main" id="{108EFC38-F445-461F-922E-46942638564F}"/>
                </a:ext>
              </a:extLst>
            </p:cNvPr>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文本框 14">
              <a:extLst>
                <a:ext uri="{FF2B5EF4-FFF2-40B4-BE49-F238E27FC236}">
                  <a16:creationId xmlns:a16="http://schemas.microsoft.com/office/drawing/2014/main" id="{7F8D8B0C-5301-4DE4-81B3-FDE332F2A44B}"/>
                </a:ext>
              </a:extLst>
            </p:cNvPr>
            <p:cNvSpPr txBox="1">
              <a:spLocks noChangeArrowheads="1"/>
            </p:cNvSpPr>
            <p:nvPr/>
          </p:nvSpPr>
          <p:spPr bwMode="auto">
            <a:xfrm>
              <a:off x="5289938" y="5019721"/>
              <a:ext cx="1887817" cy="82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程序结构</a:t>
              </a:r>
            </a:p>
          </p:txBody>
        </p:sp>
      </p:grpSp>
      <p:sp>
        <p:nvSpPr>
          <p:cNvPr id="23" name="文本框 75">
            <a:extLst>
              <a:ext uri="{FF2B5EF4-FFF2-40B4-BE49-F238E27FC236}">
                <a16:creationId xmlns:a16="http://schemas.microsoft.com/office/drawing/2014/main" id="{C3CB9F00-F243-4C8C-A558-2222B992EDDA}"/>
              </a:ext>
            </a:extLst>
          </p:cNvPr>
          <p:cNvSpPr txBox="1">
            <a:spLocks noChangeArrowheads="1"/>
          </p:cNvSpPr>
          <p:nvPr/>
        </p:nvSpPr>
        <p:spPr bwMode="auto">
          <a:xfrm>
            <a:off x="8140870" y="5319724"/>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Impact" panose="020B0806030902050204" pitchFamily="34" charset="0"/>
              </a:rPr>
              <a:t>PART 2</a:t>
            </a:r>
            <a:endParaRPr lang="zh-CN" altLang="en-US" sz="6000" dirty="0">
              <a:solidFill>
                <a:schemeClr val="bg1"/>
              </a:solidFill>
              <a:latin typeface="Impact" panose="020B0806030902050204" pitchFamily="34" charset="0"/>
            </a:endParaRPr>
          </a:p>
        </p:txBody>
      </p:sp>
      <p:grpSp>
        <p:nvGrpSpPr>
          <p:cNvPr id="39" name="组合 38">
            <a:extLst>
              <a:ext uri="{FF2B5EF4-FFF2-40B4-BE49-F238E27FC236}">
                <a16:creationId xmlns:a16="http://schemas.microsoft.com/office/drawing/2014/main" id="{ED0F2100-EE78-46E3-9888-E25FC22BF5C0}"/>
              </a:ext>
            </a:extLst>
          </p:cNvPr>
          <p:cNvGrpSpPr/>
          <p:nvPr/>
        </p:nvGrpSpPr>
        <p:grpSpPr>
          <a:xfrm>
            <a:off x="7656462" y="1279017"/>
            <a:ext cx="2924708" cy="3341003"/>
            <a:chOff x="3719513" y="1598613"/>
            <a:chExt cx="4360862" cy="4981575"/>
          </a:xfrm>
        </p:grpSpPr>
        <p:sp>
          <p:nvSpPr>
            <p:cNvPr id="40" name="Freeform 5">
              <a:extLst>
                <a:ext uri="{FF2B5EF4-FFF2-40B4-BE49-F238E27FC236}">
                  <a16:creationId xmlns:a16="http://schemas.microsoft.com/office/drawing/2014/main" id="{DF5D7F34-B1AE-4402-94B1-BE2FA7FF2B7A}"/>
                </a:ext>
              </a:extLst>
            </p:cNvPr>
            <p:cNvSpPr>
              <a:spLocks/>
            </p:cNvSpPr>
            <p:nvPr/>
          </p:nvSpPr>
          <p:spPr bwMode="auto">
            <a:xfrm>
              <a:off x="4008438" y="2224088"/>
              <a:ext cx="3795712" cy="4356100"/>
            </a:xfrm>
            <a:custGeom>
              <a:avLst/>
              <a:gdLst>
                <a:gd name="T0" fmla="*/ 2147483647 w 1045"/>
                <a:gd name="T1" fmla="*/ 2147483647 h 1279"/>
                <a:gd name="T2" fmla="*/ 2147483647 w 1045"/>
                <a:gd name="T3" fmla="*/ 2147483647 h 1279"/>
                <a:gd name="T4" fmla="*/ 2147483647 w 1045"/>
                <a:gd name="T5" fmla="*/ 2147483647 h 1279"/>
                <a:gd name="T6" fmla="*/ 2147483647 w 1045"/>
                <a:gd name="T7" fmla="*/ 2147483647 h 1279"/>
                <a:gd name="T8" fmla="*/ 2147483647 w 1045"/>
                <a:gd name="T9" fmla="*/ 2147483647 h 1279"/>
                <a:gd name="T10" fmla="*/ 0 w 1045"/>
                <a:gd name="T11" fmla="*/ 2147483647 h 1279"/>
                <a:gd name="T12" fmla="*/ 2147483647 w 1045"/>
                <a:gd name="T13" fmla="*/ 2147483647 h 1279"/>
                <a:gd name="T14" fmla="*/ 2147483647 w 1045"/>
                <a:gd name="T15" fmla="*/ 2147483647 h 1279"/>
                <a:gd name="T16" fmla="*/ 2147483647 w 1045"/>
                <a:gd name="T17" fmla="*/ 2147483647 h 1279"/>
                <a:gd name="T18" fmla="*/ 2147483647 w 1045"/>
                <a:gd name="T19" fmla="*/ 2147483647 h 1279"/>
                <a:gd name="T20" fmla="*/ 2147483647 w 1045"/>
                <a:gd name="T21" fmla="*/ 2147483647 h 1279"/>
                <a:gd name="T22" fmla="*/ 2147483647 w 1045"/>
                <a:gd name="T23" fmla="*/ 2147483647 h 1279"/>
                <a:gd name="T24" fmla="*/ 2147483647 w 1045"/>
                <a:gd name="T25" fmla="*/ 2147483647 h 1279"/>
                <a:gd name="T26" fmla="*/ 2147483647 w 1045"/>
                <a:gd name="T27" fmla="*/ 2147483647 h 1279"/>
                <a:gd name="T28" fmla="*/ 2147483647 w 1045"/>
                <a:gd name="T29" fmla="*/ 2147483647 h 1279"/>
                <a:gd name="T30" fmla="*/ 2147483647 w 1045"/>
                <a:gd name="T31" fmla="*/ 2147483647 h 1279"/>
                <a:gd name="T32" fmla="*/ 2147483647 w 1045"/>
                <a:gd name="T33" fmla="*/ 2147483647 h 1279"/>
                <a:gd name="T34" fmla="*/ 2147483647 w 1045"/>
                <a:gd name="T35" fmla="*/ 2147483647 h 1279"/>
                <a:gd name="T36" fmla="*/ 2147483647 w 1045"/>
                <a:gd name="T37" fmla="*/ 2147483647 h 1279"/>
                <a:gd name="T38" fmla="*/ 2147483647 w 1045"/>
                <a:gd name="T39" fmla="*/ 2147483647 h 1279"/>
                <a:gd name="T40" fmla="*/ 2147483647 w 1045"/>
                <a:gd name="T41" fmla="*/ 0 h 1279"/>
                <a:gd name="T42" fmla="*/ 2147483647 w 1045"/>
                <a:gd name="T43" fmla="*/ 2147483647 h 1279"/>
                <a:gd name="T44" fmla="*/ 2147483647 w 1045"/>
                <a:gd name="T45" fmla="*/ 2147483647 h 1279"/>
                <a:gd name="T46" fmla="*/ 2147483647 w 1045"/>
                <a:gd name="T47" fmla="*/ 2147483647 h 1279"/>
                <a:gd name="T48" fmla="*/ 2147483647 w 1045"/>
                <a:gd name="T49" fmla="*/ 2147483647 h 1279"/>
                <a:gd name="T50" fmla="*/ 2147483647 w 1045"/>
                <a:gd name="T51" fmla="*/ 2147483647 h 1279"/>
                <a:gd name="T52" fmla="*/ 2147483647 w 1045"/>
                <a:gd name="T53" fmla="*/ 2147483647 h 1279"/>
                <a:gd name="T54" fmla="*/ 2147483647 w 1045"/>
                <a:gd name="T55" fmla="*/ 2147483647 h 1279"/>
                <a:gd name="T56" fmla="*/ 2147483647 w 1045"/>
                <a:gd name="T57" fmla="*/ 2147483647 h 1279"/>
                <a:gd name="T58" fmla="*/ 2147483647 w 1045"/>
                <a:gd name="T59" fmla="*/ 2147483647 h 1279"/>
                <a:gd name="T60" fmla="*/ 2147483647 w 1045"/>
                <a:gd name="T61" fmla="*/ 2147483647 h 1279"/>
                <a:gd name="T62" fmla="*/ 2147483647 w 1045"/>
                <a:gd name="T63" fmla="*/ 2147483647 h 1279"/>
                <a:gd name="T64" fmla="*/ 2147483647 w 1045"/>
                <a:gd name="T65" fmla="*/ 2147483647 h 1279"/>
                <a:gd name="T66" fmla="*/ 2147483647 w 1045"/>
                <a:gd name="T67" fmla="*/ 2147483647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3CBB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
              <a:extLst>
                <a:ext uri="{FF2B5EF4-FFF2-40B4-BE49-F238E27FC236}">
                  <a16:creationId xmlns:a16="http://schemas.microsoft.com/office/drawing/2014/main" id="{94C731A0-E650-4973-90B1-CD15DFCCFD58}"/>
                </a:ext>
              </a:extLst>
            </p:cNvPr>
            <p:cNvSpPr>
              <a:spLocks/>
            </p:cNvSpPr>
            <p:nvPr/>
          </p:nvSpPr>
          <p:spPr bwMode="auto">
            <a:xfrm>
              <a:off x="5705475" y="1598613"/>
              <a:ext cx="522288" cy="565150"/>
            </a:xfrm>
            <a:custGeom>
              <a:avLst/>
              <a:gdLst>
                <a:gd name="T0" fmla="*/ 2147483647 w 259"/>
                <a:gd name="T1" fmla="*/ 0 h 299"/>
                <a:gd name="T2" fmla="*/ 2147483647 w 259"/>
                <a:gd name="T3" fmla="*/ 2147483647 h 299"/>
                <a:gd name="T4" fmla="*/ 2147483647 w 259"/>
                <a:gd name="T5" fmla="*/ 2147483647 h 299"/>
                <a:gd name="T6" fmla="*/ 2147483647 w 259"/>
                <a:gd name="T7" fmla="*/ 2147483647 h 299"/>
                <a:gd name="T8" fmla="*/ 2147483647 w 259"/>
                <a:gd name="T9" fmla="*/ 2147483647 h 299"/>
                <a:gd name="T10" fmla="*/ 2147483647 w 259"/>
                <a:gd name="T11" fmla="*/ 2147483647 h 299"/>
                <a:gd name="T12" fmla="*/ 2147483647 w 259"/>
                <a:gd name="T13" fmla="*/ 2147483647 h 299"/>
                <a:gd name="T14" fmla="*/ 2147483647 w 259"/>
                <a:gd name="T15" fmla="*/ 2147483647 h 299"/>
                <a:gd name="T16" fmla="*/ 0 w 259"/>
                <a:gd name="T17" fmla="*/ 2147483647 h 299"/>
                <a:gd name="T18" fmla="*/ 0 w 259"/>
                <a:gd name="T19" fmla="*/ 2147483647 h 299"/>
                <a:gd name="T20" fmla="*/ 0 w 259"/>
                <a:gd name="T21" fmla="*/ 2147483647 h 299"/>
                <a:gd name="T22" fmla="*/ 2147483647 w 259"/>
                <a:gd name="T23" fmla="*/ 2147483647 h 299"/>
                <a:gd name="T24" fmla="*/ 2147483647 w 259"/>
                <a:gd name="T25" fmla="*/ 0 h 299"/>
                <a:gd name="T26" fmla="*/ 2147483647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8">
              <a:extLst>
                <a:ext uri="{FF2B5EF4-FFF2-40B4-BE49-F238E27FC236}">
                  <a16:creationId xmlns:a16="http://schemas.microsoft.com/office/drawing/2014/main" id="{BA212FFD-29C0-4232-BB18-8DD1CD17756A}"/>
                </a:ext>
              </a:extLst>
            </p:cNvPr>
            <p:cNvSpPr>
              <a:spLocks/>
            </p:cNvSpPr>
            <p:nvPr/>
          </p:nvSpPr>
          <p:spPr bwMode="auto">
            <a:xfrm>
              <a:off x="7561263" y="2679700"/>
              <a:ext cx="519112" cy="561975"/>
            </a:xfrm>
            <a:custGeom>
              <a:avLst/>
              <a:gdLst>
                <a:gd name="T0" fmla="*/ 2147483647 w 257"/>
                <a:gd name="T1" fmla="*/ 0 h 297"/>
                <a:gd name="T2" fmla="*/ 2147483647 w 257"/>
                <a:gd name="T3" fmla="*/ 2147483647 h 297"/>
                <a:gd name="T4" fmla="*/ 2147483647 w 257"/>
                <a:gd name="T5" fmla="*/ 2147483647 h 297"/>
                <a:gd name="T6" fmla="*/ 2147483647 w 257"/>
                <a:gd name="T7" fmla="*/ 2147483647 h 297"/>
                <a:gd name="T8" fmla="*/ 2147483647 w 257"/>
                <a:gd name="T9" fmla="*/ 2147483647 h 297"/>
                <a:gd name="T10" fmla="*/ 2147483647 w 257"/>
                <a:gd name="T11" fmla="*/ 2147483647 h 297"/>
                <a:gd name="T12" fmla="*/ 2147483647 w 257"/>
                <a:gd name="T13" fmla="*/ 2147483647 h 297"/>
                <a:gd name="T14" fmla="*/ 2147483647 w 257"/>
                <a:gd name="T15" fmla="*/ 2147483647 h 297"/>
                <a:gd name="T16" fmla="*/ 0 w 257"/>
                <a:gd name="T17" fmla="*/ 2147483647 h 297"/>
                <a:gd name="T18" fmla="*/ 0 w 257"/>
                <a:gd name="T19" fmla="*/ 2147483647 h 297"/>
                <a:gd name="T20" fmla="*/ 0 w 257"/>
                <a:gd name="T21" fmla="*/ 2147483647 h 297"/>
                <a:gd name="T22" fmla="*/ 2147483647 w 257"/>
                <a:gd name="T23" fmla="*/ 2147483647 h 297"/>
                <a:gd name="T24" fmla="*/ 2147483647 w 257"/>
                <a:gd name="T25" fmla="*/ 0 h 297"/>
                <a:gd name="T26" fmla="*/ 2147483647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9">
              <a:extLst>
                <a:ext uri="{FF2B5EF4-FFF2-40B4-BE49-F238E27FC236}">
                  <a16:creationId xmlns:a16="http://schemas.microsoft.com/office/drawing/2014/main" id="{CE5EBEEE-C78E-48CE-8AA9-ECE34AA06001}"/>
                </a:ext>
              </a:extLst>
            </p:cNvPr>
            <p:cNvSpPr>
              <a:spLocks/>
            </p:cNvSpPr>
            <p:nvPr/>
          </p:nvSpPr>
          <p:spPr bwMode="auto">
            <a:xfrm>
              <a:off x="7237413" y="4611688"/>
              <a:ext cx="523875" cy="565150"/>
            </a:xfrm>
            <a:custGeom>
              <a:avLst/>
              <a:gdLst>
                <a:gd name="T0" fmla="*/ 2147483647 w 260"/>
                <a:gd name="T1" fmla="*/ 0 h 299"/>
                <a:gd name="T2" fmla="*/ 2147483647 w 260"/>
                <a:gd name="T3" fmla="*/ 2147483647 h 299"/>
                <a:gd name="T4" fmla="*/ 2147483647 w 260"/>
                <a:gd name="T5" fmla="*/ 2147483647 h 299"/>
                <a:gd name="T6" fmla="*/ 2147483647 w 260"/>
                <a:gd name="T7" fmla="*/ 2147483647 h 299"/>
                <a:gd name="T8" fmla="*/ 2147483647 w 260"/>
                <a:gd name="T9" fmla="*/ 2147483647 h 299"/>
                <a:gd name="T10" fmla="*/ 2147483647 w 260"/>
                <a:gd name="T11" fmla="*/ 2147483647 h 299"/>
                <a:gd name="T12" fmla="*/ 2147483647 w 260"/>
                <a:gd name="T13" fmla="*/ 2147483647 h 299"/>
                <a:gd name="T14" fmla="*/ 2147483647 w 260"/>
                <a:gd name="T15" fmla="*/ 2147483647 h 299"/>
                <a:gd name="T16" fmla="*/ 0 w 260"/>
                <a:gd name="T17" fmla="*/ 2147483647 h 299"/>
                <a:gd name="T18" fmla="*/ 0 w 260"/>
                <a:gd name="T19" fmla="*/ 2147483647 h 299"/>
                <a:gd name="T20" fmla="*/ 0 w 260"/>
                <a:gd name="T21" fmla="*/ 2147483647 h 299"/>
                <a:gd name="T22" fmla="*/ 2147483647 w 260"/>
                <a:gd name="T23" fmla="*/ 2147483647 h 299"/>
                <a:gd name="T24" fmla="*/ 2147483647 w 260"/>
                <a:gd name="T25" fmla="*/ 0 h 299"/>
                <a:gd name="T26" fmla="*/ 2147483647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0">
              <a:extLst>
                <a:ext uri="{FF2B5EF4-FFF2-40B4-BE49-F238E27FC236}">
                  <a16:creationId xmlns:a16="http://schemas.microsoft.com/office/drawing/2014/main" id="{80A40A70-B21A-4E1F-8553-E67FDE781447}"/>
                </a:ext>
              </a:extLst>
            </p:cNvPr>
            <p:cNvSpPr>
              <a:spLocks/>
            </p:cNvSpPr>
            <p:nvPr/>
          </p:nvSpPr>
          <p:spPr bwMode="auto">
            <a:xfrm>
              <a:off x="4872038" y="2479675"/>
              <a:ext cx="520700" cy="565150"/>
            </a:xfrm>
            <a:custGeom>
              <a:avLst/>
              <a:gdLst>
                <a:gd name="T0" fmla="*/ 2147483647 w 258"/>
                <a:gd name="T1" fmla="*/ 0 h 299"/>
                <a:gd name="T2" fmla="*/ 2147483647 w 258"/>
                <a:gd name="T3" fmla="*/ 2147483647 h 299"/>
                <a:gd name="T4" fmla="*/ 2147483647 w 258"/>
                <a:gd name="T5" fmla="*/ 2147483647 h 299"/>
                <a:gd name="T6" fmla="*/ 2147483647 w 258"/>
                <a:gd name="T7" fmla="*/ 2147483647 h 299"/>
                <a:gd name="T8" fmla="*/ 2147483647 w 258"/>
                <a:gd name="T9" fmla="*/ 2147483647 h 299"/>
                <a:gd name="T10" fmla="*/ 2147483647 w 258"/>
                <a:gd name="T11" fmla="*/ 2147483647 h 299"/>
                <a:gd name="T12" fmla="*/ 2147483647 w 258"/>
                <a:gd name="T13" fmla="*/ 2147483647 h 299"/>
                <a:gd name="T14" fmla="*/ 2147483647 w 258"/>
                <a:gd name="T15" fmla="*/ 2147483647 h 299"/>
                <a:gd name="T16" fmla="*/ 0 w 258"/>
                <a:gd name="T17" fmla="*/ 2147483647 h 299"/>
                <a:gd name="T18" fmla="*/ 0 w 258"/>
                <a:gd name="T19" fmla="*/ 2147483647 h 299"/>
                <a:gd name="T20" fmla="*/ 0 w 258"/>
                <a:gd name="T21" fmla="*/ 2147483647 h 299"/>
                <a:gd name="T22" fmla="*/ 2147483647 w 258"/>
                <a:gd name="T23" fmla="*/ 2147483647 h 299"/>
                <a:gd name="T24" fmla="*/ 2147483647 w 258"/>
                <a:gd name="T25" fmla="*/ 0 h 299"/>
                <a:gd name="T26" fmla="*/ 2147483647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1">
              <a:extLst>
                <a:ext uri="{FF2B5EF4-FFF2-40B4-BE49-F238E27FC236}">
                  <a16:creationId xmlns:a16="http://schemas.microsoft.com/office/drawing/2014/main" id="{99A43473-DC6D-4A6D-B6AC-C1C7AE702156}"/>
                </a:ext>
              </a:extLst>
            </p:cNvPr>
            <p:cNvSpPr>
              <a:spLocks/>
            </p:cNvSpPr>
            <p:nvPr/>
          </p:nvSpPr>
          <p:spPr bwMode="auto">
            <a:xfrm>
              <a:off x="3719513" y="4462463"/>
              <a:ext cx="520700" cy="560387"/>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3">
              <a:extLst>
                <a:ext uri="{FF2B5EF4-FFF2-40B4-BE49-F238E27FC236}">
                  <a16:creationId xmlns:a16="http://schemas.microsoft.com/office/drawing/2014/main" id="{DC9051E7-C215-4D2B-9428-7FCBB66161A9}"/>
                </a:ext>
              </a:extLst>
            </p:cNvPr>
            <p:cNvSpPr>
              <a:spLocks/>
            </p:cNvSpPr>
            <p:nvPr/>
          </p:nvSpPr>
          <p:spPr bwMode="auto">
            <a:xfrm>
              <a:off x="6550025" y="5364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4">
              <a:extLst>
                <a:ext uri="{FF2B5EF4-FFF2-40B4-BE49-F238E27FC236}">
                  <a16:creationId xmlns:a16="http://schemas.microsoft.com/office/drawing/2014/main" id="{CC0BF128-E332-4D79-9ABA-E047EDB5F5BD}"/>
                </a:ext>
              </a:extLst>
            </p:cNvPr>
            <p:cNvSpPr>
              <a:spLocks/>
            </p:cNvSpPr>
            <p:nvPr/>
          </p:nvSpPr>
          <p:spPr bwMode="auto">
            <a:xfrm>
              <a:off x="4589463" y="3462338"/>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
              <a:extLst>
                <a:ext uri="{FF2B5EF4-FFF2-40B4-BE49-F238E27FC236}">
                  <a16:creationId xmlns:a16="http://schemas.microsoft.com/office/drawing/2014/main" id="{090F3194-9C98-4C50-927E-A9D4BEB43A0C}"/>
                </a:ext>
              </a:extLst>
            </p:cNvPr>
            <p:cNvSpPr>
              <a:spLocks/>
            </p:cNvSpPr>
            <p:nvPr/>
          </p:nvSpPr>
          <p:spPr bwMode="auto">
            <a:xfrm>
              <a:off x="5565775" y="2986088"/>
              <a:ext cx="287338" cy="311150"/>
            </a:xfrm>
            <a:custGeom>
              <a:avLst/>
              <a:gdLst>
                <a:gd name="T0" fmla="*/ 2147483647 w 142"/>
                <a:gd name="T1" fmla="*/ 0 h 164"/>
                <a:gd name="T2" fmla="*/ 2147483647 w 142"/>
                <a:gd name="T3" fmla="*/ 2147483647 h 164"/>
                <a:gd name="T4" fmla="*/ 2147483647 w 142"/>
                <a:gd name="T5" fmla="*/ 2147483647 h 164"/>
                <a:gd name="T6" fmla="*/ 2147483647 w 142"/>
                <a:gd name="T7" fmla="*/ 2147483647 h 164"/>
                <a:gd name="T8" fmla="*/ 2147483647 w 142"/>
                <a:gd name="T9" fmla="*/ 2147483647 h 164"/>
                <a:gd name="T10" fmla="*/ 2147483647 w 142"/>
                <a:gd name="T11" fmla="*/ 2147483647 h 164"/>
                <a:gd name="T12" fmla="*/ 2147483647 w 142"/>
                <a:gd name="T13" fmla="*/ 2147483647 h 164"/>
                <a:gd name="T14" fmla="*/ 2147483647 w 142"/>
                <a:gd name="T15" fmla="*/ 2147483647 h 164"/>
                <a:gd name="T16" fmla="*/ 0 w 142"/>
                <a:gd name="T17" fmla="*/ 2147483647 h 164"/>
                <a:gd name="T18" fmla="*/ 0 w 142"/>
                <a:gd name="T19" fmla="*/ 2147483647 h 164"/>
                <a:gd name="T20" fmla="*/ 0 w 142"/>
                <a:gd name="T21" fmla="*/ 2147483647 h 164"/>
                <a:gd name="T22" fmla="*/ 2147483647 w 142"/>
                <a:gd name="T23" fmla="*/ 2147483647 h 164"/>
                <a:gd name="T24" fmla="*/ 2147483647 w 142"/>
                <a:gd name="T25" fmla="*/ 0 h 164"/>
                <a:gd name="T26" fmla="*/ 2147483647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6">
              <a:extLst>
                <a:ext uri="{FF2B5EF4-FFF2-40B4-BE49-F238E27FC236}">
                  <a16:creationId xmlns:a16="http://schemas.microsoft.com/office/drawing/2014/main" id="{AB005878-D31F-40BD-B073-CE5BDD4C6732}"/>
                </a:ext>
              </a:extLst>
            </p:cNvPr>
            <p:cNvSpPr>
              <a:spLocks/>
            </p:cNvSpPr>
            <p:nvPr/>
          </p:nvSpPr>
          <p:spPr bwMode="auto">
            <a:xfrm>
              <a:off x="6143625" y="4602163"/>
              <a:ext cx="287338" cy="309562"/>
            </a:xfrm>
            <a:custGeom>
              <a:avLst/>
              <a:gdLst>
                <a:gd name="T0" fmla="*/ 2147483647 w 143"/>
                <a:gd name="T1" fmla="*/ 0 h 164"/>
                <a:gd name="T2" fmla="*/ 2147483647 w 143"/>
                <a:gd name="T3" fmla="*/ 2147483647 h 164"/>
                <a:gd name="T4" fmla="*/ 2147483647 w 143"/>
                <a:gd name="T5" fmla="*/ 2147483647 h 164"/>
                <a:gd name="T6" fmla="*/ 2147483647 w 143"/>
                <a:gd name="T7" fmla="*/ 2147483647 h 164"/>
                <a:gd name="T8" fmla="*/ 2147483647 w 143"/>
                <a:gd name="T9" fmla="*/ 2147483647 h 164"/>
                <a:gd name="T10" fmla="*/ 2147483647 w 143"/>
                <a:gd name="T11" fmla="*/ 2147483647 h 164"/>
                <a:gd name="T12" fmla="*/ 2147483647 w 143"/>
                <a:gd name="T13" fmla="*/ 2147483647 h 164"/>
                <a:gd name="T14" fmla="*/ 2147483647 w 143"/>
                <a:gd name="T15" fmla="*/ 2147483647 h 164"/>
                <a:gd name="T16" fmla="*/ 0 w 143"/>
                <a:gd name="T17" fmla="*/ 2147483647 h 164"/>
                <a:gd name="T18" fmla="*/ 0 w 143"/>
                <a:gd name="T19" fmla="*/ 2147483647 h 164"/>
                <a:gd name="T20" fmla="*/ 0 w 143"/>
                <a:gd name="T21" fmla="*/ 2147483647 h 164"/>
                <a:gd name="T22" fmla="*/ 2147483647 w 143"/>
                <a:gd name="T23" fmla="*/ 2147483647 h 164"/>
                <a:gd name="T24" fmla="*/ 2147483647 w 143"/>
                <a:gd name="T25" fmla="*/ 0 h 164"/>
                <a:gd name="T26" fmla="*/ 2147483647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7">
              <a:extLst>
                <a:ext uri="{FF2B5EF4-FFF2-40B4-BE49-F238E27FC236}">
                  <a16:creationId xmlns:a16="http://schemas.microsoft.com/office/drawing/2014/main" id="{FB458F86-269E-44CC-8FD1-EB8FDC686CF5}"/>
                </a:ext>
              </a:extLst>
            </p:cNvPr>
            <p:cNvSpPr>
              <a:spLocks/>
            </p:cNvSpPr>
            <p:nvPr/>
          </p:nvSpPr>
          <p:spPr bwMode="auto">
            <a:xfrm>
              <a:off x="4432300" y="4308475"/>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8">
              <a:extLst>
                <a:ext uri="{FF2B5EF4-FFF2-40B4-BE49-F238E27FC236}">
                  <a16:creationId xmlns:a16="http://schemas.microsoft.com/office/drawing/2014/main" id="{CD68D98A-16F6-4090-8A20-F8674F7B9F69}"/>
                </a:ext>
              </a:extLst>
            </p:cNvPr>
            <p:cNvSpPr>
              <a:spLocks/>
            </p:cNvSpPr>
            <p:nvPr/>
          </p:nvSpPr>
          <p:spPr bwMode="auto">
            <a:xfrm>
              <a:off x="7162800" y="3586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9">
              <a:extLst>
                <a:ext uri="{FF2B5EF4-FFF2-40B4-BE49-F238E27FC236}">
                  <a16:creationId xmlns:a16="http://schemas.microsoft.com/office/drawing/2014/main" id="{A1ECC6F0-AB2A-44A0-BABD-A008EDF7EBEC}"/>
                </a:ext>
              </a:extLst>
            </p:cNvPr>
            <p:cNvSpPr>
              <a:spLocks/>
            </p:cNvSpPr>
            <p:nvPr/>
          </p:nvSpPr>
          <p:spPr bwMode="auto">
            <a:xfrm>
              <a:off x="5187950" y="4913313"/>
              <a:ext cx="287338"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0">
              <a:extLst>
                <a:ext uri="{FF2B5EF4-FFF2-40B4-BE49-F238E27FC236}">
                  <a16:creationId xmlns:a16="http://schemas.microsoft.com/office/drawing/2014/main" id="{F7A2D5A7-C449-4B36-8F71-22E8F7695C23}"/>
                </a:ext>
              </a:extLst>
            </p:cNvPr>
            <p:cNvSpPr>
              <a:spLocks/>
            </p:cNvSpPr>
            <p:nvPr/>
          </p:nvSpPr>
          <p:spPr bwMode="auto">
            <a:xfrm>
              <a:off x="6013450" y="3665538"/>
              <a:ext cx="287338" cy="312737"/>
            </a:xfrm>
            <a:custGeom>
              <a:avLst/>
              <a:gdLst>
                <a:gd name="T0" fmla="*/ 2147483647 w 142"/>
                <a:gd name="T1" fmla="*/ 0 h 165"/>
                <a:gd name="T2" fmla="*/ 2147483647 w 142"/>
                <a:gd name="T3" fmla="*/ 2147483647 h 165"/>
                <a:gd name="T4" fmla="*/ 2147483647 w 142"/>
                <a:gd name="T5" fmla="*/ 2147483647 h 165"/>
                <a:gd name="T6" fmla="*/ 2147483647 w 142"/>
                <a:gd name="T7" fmla="*/ 2147483647 h 165"/>
                <a:gd name="T8" fmla="*/ 2147483647 w 142"/>
                <a:gd name="T9" fmla="*/ 2147483647 h 165"/>
                <a:gd name="T10" fmla="*/ 2147483647 w 142"/>
                <a:gd name="T11" fmla="*/ 2147483647 h 165"/>
                <a:gd name="T12" fmla="*/ 2147483647 w 142"/>
                <a:gd name="T13" fmla="*/ 2147483647 h 165"/>
                <a:gd name="T14" fmla="*/ 2147483647 w 142"/>
                <a:gd name="T15" fmla="*/ 2147483647 h 165"/>
                <a:gd name="T16" fmla="*/ 0 w 142"/>
                <a:gd name="T17" fmla="*/ 2147483647 h 165"/>
                <a:gd name="T18" fmla="*/ 0 w 142"/>
                <a:gd name="T19" fmla="*/ 2147483647 h 165"/>
                <a:gd name="T20" fmla="*/ 0 w 142"/>
                <a:gd name="T21" fmla="*/ 2147483647 h 165"/>
                <a:gd name="T22" fmla="*/ 2147483647 w 142"/>
                <a:gd name="T23" fmla="*/ 2147483647 h 165"/>
                <a:gd name="T24" fmla="*/ 2147483647 w 142"/>
                <a:gd name="T25" fmla="*/ 0 h 165"/>
                <a:gd name="T26" fmla="*/ 2147483647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
              <a:extLst>
                <a:ext uri="{FF2B5EF4-FFF2-40B4-BE49-F238E27FC236}">
                  <a16:creationId xmlns:a16="http://schemas.microsoft.com/office/drawing/2014/main" id="{C69356A7-0E51-4561-9F62-CD99FD9839F3}"/>
                </a:ext>
              </a:extLst>
            </p:cNvPr>
            <p:cNvSpPr>
              <a:spLocks/>
            </p:cNvSpPr>
            <p:nvPr/>
          </p:nvSpPr>
          <p:spPr bwMode="auto">
            <a:xfrm>
              <a:off x="4833938" y="1679575"/>
              <a:ext cx="517525" cy="565150"/>
            </a:xfrm>
            <a:custGeom>
              <a:avLst/>
              <a:gdLst>
                <a:gd name="T0" fmla="*/ 2147483647 w 257"/>
                <a:gd name="T1" fmla="*/ 0 h 299"/>
                <a:gd name="T2" fmla="*/ 2147483647 w 257"/>
                <a:gd name="T3" fmla="*/ 2147483647 h 299"/>
                <a:gd name="T4" fmla="*/ 2147483647 w 257"/>
                <a:gd name="T5" fmla="*/ 2147483647 h 299"/>
                <a:gd name="T6" fmla="*/ 2147483647 w 257"/>
                <a:gd name="T7" fmla="*/ 2147483647 h 299"/>
                <a:gd name="T8" fmla="*/ 2147483647 w 257"/>
                <a:gd name="T9" fmla="*/ 2147483647 h 299"/>
                <a:gd name="T10" fmla="*/ 2147483647 w 257"/>
                <a:gd name="T11" fmla="*/ 2147483647 h 299"/>
                <a:gd name="T12" fmla="*/ 2147483647 w 257"/>
                <a:gd name="T13" fmla="*/ 2147483647 h 299"/>
                <a:gd name="T14" fmla="*/ 2147483647 w 257"/>
                <a:gd name="T15" fmla="*/ 2147483647 h 299"/>
                <a:gd name="T16" fmla="*/ 0 w 257"/>
                <a:gd name="T17" fmla="*/ 2147483647 h 299"/>
                <a:gd name="T18" fmla="*/ 0 w 257"/>
                <a:gd name="T19" fmla="*/ 2147483647 h 299"/>
                <a:gd name="T20" fmla="*/ 0 w 257"/>
                <a:gd name="T21" fmla="*/ 2147483647 h 299"/>
                <a:gd name="T22" fmla="*/ 2147483647 w 257"/>
                <a:gd name="T23" fmla="*/ 2147483647 h 299"/>
                <a:gd name="T24" fmla="*/ 2147483647 w 257"/>
                <a:gd name="T25" fmla="*/ 0 h 299"/>
                <a:gd name="T26" fmla="*/ 2147483647 w 257"/>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2">
              <a:extLst>
                <a:ext uri="{FF2B5EF4-FFF2-40B4-BE49-F238E27FC236}">
                  <a16:creationId xmlns:a16="http://schemas.microsoft.com/office/drawing/2014/main" id="{4CEACB50-8C58-40B2-8B92-86BBB91C1E43}"/>
                </a:ext>
              </a:extLst>
            </p:cNvPr>
            <p:cNvSpPr>
              <a:spLocks/>
            </p:cNvSpPr>
            <p:nvPr/>
          </p:nvSpPr>
          <p:spPr bwMode="auto">
            <a:xfrm>
              <a:off x="6659563" y="2898775"/>
              <a:ext cx="520700" cy="561975"/>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 name="组合 27">
            <a:extLst>
              <a:ext uri="{FF2B5EF4-FFF2-40B4-BE49-F238E27FC236}">
                <a16:creationId xmlns:a16="http://schemas.microsoft.com/office/drawing/2014/main" id="{D3F9BFFD-AE22-4234-9BC2-734088093C62}"/>
              </a:ext>
            </a:extLst>
          </p:cNvPr>
          <p:cNvGrpSpPr>
            <a:grpSpLocks/>
          </p:cNvGrpSpPr>
          <p:nvPr/>
        </p:nvGrpSpPr>
        <p:grpSpPr bwMode="auto">
          <a:xfrm>
            <a:off x="1553157" y="2446734"/>
            <a:ext cx="3190875" cy="585788"/>
            <a:chOff x="8019288" y="3163824"/>
            <a:chExt cx="3191256" cy="585216"/>
          </a:xfrm>
        </p:grpSpPr>
        <p:sp>
          <p:nvSpPr>
            <p:cNvPr id="58" name="圆角矩形 28">
              <a:extLst>
                <a:ext uri="{FF2B5EF4-FFF2-40B4-BE49-F238E27FC236}">
                  <a16:creationId xmlns:a16="http://schemas.microsoft.com/office/drawing/2014/main" id="{79968859-653F-4E33-9339-137D46161C92}"/>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9" name="组合 29">
              <a:extLst>
                <a:ext uri="{FF2B5EF4-FFF2-40B4-BE49-F238E27FC236}">
                  <a16:creationId xmlns:a16="http://schemas.microsoft.com/office/drawing/2014/main" id="{0B77352F-A78A-46D2-9B49-0D9869CB6C15}"/>
                </a:ext>
              </a:extLst>
            </p:cNvPr>
            <p:cNvGrpSpPr>
              <a:grpSpLocks/>
            </p:cNvGrpSpPr>
            <p:nvPr/>
          </p:nvGrpSpPr>
          <p:grpSpPr bwMode="auto">
            <a:xfrm>
              <a:off x="8147304" y="3246120"/>
              <a:ext cx="420624" cy="420624"/>
              <a:chOff x="8147304" y="3246120"/>
              <a:chExt cx="420624" cy="420624"/>
            </a:xfrm>
          </p:grpSpPr>
          <p:sp>
            <p:nvSpPr>
              <p:cNvPr id="61" name="椭圆 60">
                <a:extLst>
                  <a:ext uri="{FF2B5EF4-FFF2-40B4-BE49-F238E27FC236}">
                    <a16:creationId xmlns:a16="http://schemas.microsoft.com/office/drawing/2014/main" id="{AB66F8CB-5C83-4A15-8EB7-8A3EF8BD2CF0}"/>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 name="文本框 32">
                <a:extLst>
                  <a:ext uri="{FF2B5EF4-FFF2-40B4-BE49-F238E27FC236}">
                    <a16:creationId xmlns:a16="http://schemas.microsoft.com/office/drawing/2014/main" id="{21A299FE-8725-466E-872A-0BB23BAF07BB}"/>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rPr>
                  <a:t>1</a:t>
                </a:r>
                <a:endParaRPr lang="zh-CN" altLang="en-US" sz="2000" b="1" i="1">
                  <a:solidFill>
                    <a:srgbClr val="FFFFFF"/>
                  </a:solidFill>
                  <a:latin typeface="微软雅黑" panose="020B0503020204020204" pitchFamily="34" charset="-122"/>
                </a:endParaRPr>
              </a:p>
            </p:txBody>
          </p:sp>
        </p:grpSp>
        <p:sp>
          <p:nvSpPr>
            <p:cNvPr id="60" name="文本框 30">
              <a:extLst>
                <a:ext uri="{FF2B5EF4-FFF2-40B4-BE49-F238E27FC236}">
                  <a16:creationId xmlns:a16="http://schemas.microsoft.com/office/drawing/2014/main" id="{DFE47C8F-85CB-4A3D-A695-78BCDB9CCCB9}"/>
                </a:ext>
              </a:extLst>
            </p:cNvPr>
            <p:cNvSpPr txBox="1">
              <a:spLocks noChangeArrowheads="1"/>
            </p:cNvSpPr>
            <p:nvPr/>
          </p:nvSpPr>
          <p:spPr bwMode="auto">
            <a:xfrm>
              <a:off x="8668652" y="3225040"/>
              <a:ext cx="22779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程序实现功能</a:t>
              </a:r>
            </a:p>
          </p:txBody>
        </p:sp>
      </p:grpSp>
      <p:grpSp>
        <p:nvGrpSpPr>
          <p:cNvPr id="69" name="组合 27">
            <a:extLst>
              <a:ext uri="{FF2B5EF4-FFF2-40B4-BE49-F238E27FC236}">
                <a16:creationId xmlns:a16="http://schemas.microsoft.com/office/drawing/2014/main" id="{359683C0-F204-46C9-A392-6CACD891DDC4}"/>
              </a:ext>
            </a:extLst>
          </p:cNvPr>
          <p:cNvGrpSpPr>
            <a:grpSpLocks/>
          </p:cNvGrpSpPr>
          <p:nvPr/>
        </p:nvGrpSpPr>
        <p:grpSpPr bwMode="auto">
          <a:xfrm>
            <a:off x="1553157" y="3296188"/>
            <a:ext cx="3190875" cy="585788"/>
            <a:chOff x="8019288" y="3163824"/>
            <a:chExt cx="3191256" cy="585216"/>
          </a:xfrm>
        </p:grpSpPr>
        <p:sp>
          <p:nvSpPr>
            <p:cNvPr id="70" name="圆角矩形 28">
              <a:extLst>
                <a:ext uri="{FF2B5EF4-FFF2-40B4-BE49-F238E27FC236}">
                  <a16:creationId xmlns:a16="http://schemas.microsoft.com/office/drawing/2014/main" id="{59F85CEE-2847-491C-8A1C-55074BC501AD}"/>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1" name="组合 29">
              <a:extLst>
                <a:ext uri="{FF2B5EF4-FFF2-40B4-BE49-F238E27FC236}">
                  <a16:creationId xmlns:a16="http://schemas.microsoft.com/office/drawing/2014/main" id="{DDDFD983-CF66-461B-9DF2-47472EA069ED}"/>
                </a:ext>
              </a:extLst>
            </p:cNvPr>
            <p:cNvGrpSpPr>
              <a:grpSpLocks/>
            </p:cNvGrpSpPr>
            <p:nvPr/>
          </p:nvGrpSpPr>
          <p:grpSpPr bwMode="auto">
            <a:xfrm>
              <a:off x="8147304" y="3246120"/>
              <a:ext cx="420624" cy="420624"/>
              <a:chOff x="8147304" y="3246120"/>
              <a:chExt cx="420624" cy="420624"/>
            </a:xfrm>
          </p:grpSpPr>
          <p:sp>
            <p:nvSpPr>
              <p:cNvPr id="73" name="椭圆 72">
                <a:extLst>
                  <a:ext uri="{FF2B5EF4-FFF2-40B4-BE49-F238E27FC236}">
                    <a16:creationId xmlns:a16="http://schemas.microsoft.com/office/drawing/2014/main" id="{D6BC6912-5F23-43BA-B34A-F5DD87A94008}"/>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4" name="文本框 32">
                <a:extLst>
                  <a:ext uri="{FF2B5EF4-FFF2-40B4-BE49-F238E27FC236}">
                    <a16:creationId xmlns:a16="http://schemas.microsoft.com/office/drawing/2014/main" id="{A0AA243C-5181-4E62-8529-68CB42769668}"/>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2</a:t>
                </a:r>
                <a:endParaRPr lang="zh-CN" altLang="en-US" sz="2000" b="1" i="1" dirty="0">
                  <a:solidFill>
                    <a:srgbClr val="FFFFFF"/>
                  </a:solidFill>
                  <a:latin typeface="微软雅黑" panose="020B0503020204020204" pitchFamily="34" charset="-122"/>
                </a:endParaRPr>
              </a:p>
            </p:txBody>
          </p:sp>
        </p:grpSp>
        <p:sp>
          <p:nvSpPr>
            <p:cNvPr id="72" name="文本框 30">
              <a:extLst>
                <a:ext uri="{FF2B5EF4-FFF2-40B4-BE49-F238E27FC236}">
                  <a16:creationId xmlns:a16="http://schemas.microsoft.com/office/drawing/2014/main" id="{50963661-53E2-4A07-8F93-86C9CBCD7D58}"/>
                </a:ext>
              </a:extLst>
            </p:cNvPr>
            <p:cNvSpPr txBox="1">
              <a:spLocks noChangeArrowheads="1"/>
            </p:cNvSpPr>
            <p:nvPr/>
          </p:nvSpPr>
          <p:spPr bwMode="auto">
            <a:xfrm>
              <a:off x="8668652" y="3225040"/>
              <a:ext cx="2278011"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程序执行流程</a:t>
              </a:r>
            </a:p>
          </p:txBody>
        </p:sp>
      </p:grpSp>
      <p:grpSp>
        <p:nvGrpSpPr>
          <p:cNvPr id="75" name="组合 27">
            <a:extLst>
              <a:ext uri="{FF2B5EF4-FFF2-40B4-BE49-F238E27FC236}">
                <a16:creationId xmlns:a16="http://schemas.microsoft.com/office/drawing/2014/main" id="{6F7373A6-24C6-4C38-BAC2-73A23A6F5A0F}"/>
              </a:ext>
            </a:extLst>
          </p:cNvPr>
          <p:cNvGrpSpPr>
            <a:grpSpLocks/>
          </p:cNvGrpSpPr>
          <p:nvPr/>
        </p:nvGrpSpPr>
        <p:grpSpPr bwMode="auto">
          <a:xfrm>
            <a:off x="1553157" y="4143515"/>
            <a:ext cx="3190875" cy="585788"/>
            <a:chOff x="8019288" y="3163824"/>
            <a:chExt cx="3191256" cy="585216"/>
          </a:xfrm>
        </p:grpSpPr>
        <p:sp>
          <p:nvSpPr>
            <p:cNvPr id="76" name="圆角矩形 28">
              <a:extLst>
                <a:ext uri="{FF2B5EF4-FFF2-40B4-BE49-F238E27FC236}">
                  <a16:creationId xmlns:a16="http://schemas.microsoft.com/office/drawing/2014/main" id="{E986BD18-AF8D-4AD5-BE6C-C5E530A43F6C}"/>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7" name="组合 29">
              <a:extLst>
                <a:ext uri="{FF2B5EF4-FFF2-40B4-BE49-F238E27FC236}">
                  <a16:creationId xmlns:a16="http://schemas.microsoft.com/office/drawing/2014/main" id="{BBA14C72-2AA6-44BD-8A6A-F948B13BDFF8}"/>
                </a:ext>
              </a:extLst>
            </p:cNvPr>
            <p:cNvGrpSpPr>
              <a:grpSpLocks/>
            </p:cNvGrpSpPr>
            <p:nvPr/>
          </p:nvGrpSpPr>
          <p:grpSpPr bwMode="auto">
            <a:xfrm>
              <a:off x="8147304" y="3246120"/>
              <a:ext cx="420624" cy="420624"/>
              <a:chOff x="8147304" y="3246120"/>
              <a:chExt cx="420624" cy="420624"/>
            </a:xfrm>
          </p:grpSpPr>
          <p:sp>
            <p:nvSpPr>
              <p:cNvPr id="79" name="椭圆 78">
                <a:extLst>
                  <a:ext uri="{FF2B5EF4-FFF2-40B4-BE49-F238E27FC236}">
                    <a16:creationId xmlns:a16="http://schemas.microsoft.com/office/drawing/2014/main" id="{422D313E-2AF5-41FB-BE32-308292B09499}"/>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文本框 32">
                <a:extLst>
                  <a:ext uri="{FF2B5EF4-FFF2-40B4-BE49-F238E27FC236}">
                    <a16:creationId xmlns:a16="http://schemas.microsoft.com/office/drawing/2014/main" id="{5EEC0D58-712C-44A3-8238-6528DEAA360A}"/>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3</a:t>
                </a:r>
                <a:endParaRPr lang="zh-CN" altLang="en-US" sz="2000" b="1" i="1" dirty="0">
                  <a:solidFill>
                    <a:srgbClr val="FFFFFF"/>
                  </a:solidFill>
                  <a:latin typeface="微软雅黑" panose="020B0503020204020204" pitchFamily="34" charset="-122"/>
                </a:endParaRPr>
              </a:p>
            </p:txBody>
          </p:sp>
        </p:grpSp>
        <p:sp>
          <p:nvSpPr>
            <p:cNvPr id="78" name="文本框 30">
              <a:extLst>
                <a:ext uri="{FF2B5EF4-FFF2-40B4-BE49-F238E27FC236}">
                  <a16:creationId xmlns:a16="http://schemas.microsoft.com/office/drawing/2014/main" id="{D651F419-D899-462B-A88F-A07E74C20519}"/>
                </a:ext>
              </a:extLst>
            </p:cNvPr>
            <p:cNvSpPr txBox="1">
              <a:spLocks noChangeArrowheads="1"/>
            </p:cNvSpPr>
            <p:nvPr/>
          </p:nvSpPr>
          <p:spPr bwMode="auto">
            <a:xfrm>
              <a:off x="8668652" y="3225040"/>
              <a:ext cx="2277942"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程序执行逻辑</a:t>
              </a:r>
            </a:p>
          </p:txBody>
        </p:sp>
      </p:grpSp>
      <p:grpSp>
        <p:nvGrpSpPr>
          <p:cNvPr id="81" name="组合 27">
            <a:extLst>
              <a:ext uri="{FF2B5EF4-FFF2-40B4-BE49-F238E27FC236}">
                <a16:creationId xmlns:a16="http://schemas.microsoft.com/office/drawing/2014/main" id="{902B0793-B58C-4855-BC81-2B2F1E292288}"/>
              </a:ext>
            </a:extLst>
          </p:cNvPr>
          <p:cNvGrpSpPr>
            <a:grpSpLocks/>
          </p:cNvGrpSpPr>
          <p:nvPr/>
        </p:nvGrpSpPr>
        <p:grpSpPr bwMode="auto">
          <a:xfrm>
            <a:off x="1553156" y="4990842"/>
            <a:ext cx="3190875" cy="585788"/>
            <a:chOff x="8019288" y="3163824"/>
            <a:chExt cx="3191256" cy="585216"/>
          </a:xfrm>
        </p:grpSpPr>
        <p:sp>
          <p:nvSpPr>
            <p:cNvPr id="82" name="圆角矩形 28">
              <a:extLst>
                <a:ext uri="{FF2B5EF4-FFF2-40B4-BE49-F238E27FC236}">
                  <a16:creationId xmlns:a16="http://schemas.microsoft.com/office/drawing/2014/main" id="{DEAAF3CA-626E-4C89-B607-28212B9FA40B}"/>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83" name="组合 29">
              <a:extLst>
                <a:ext uri="{FF2B5EF4-FFF2-40B4-BE49-F238E27FC236}">
                  <a16:creationId xmlns:a16="http://schemas.microsoft.com/office/drawing/2014/main" id="{1986A022-45A3-420A-8E54-48399FEE9096}"/>
                </a:ext>
              </a:extLst>
            </p:cNvPr>
            <p:cNvGrpSpPr>
              <a:grpSpLocks/>
            </p:cNvGrpSpPr>
            <p:nvPr/>
          </p:nvGrpSpPr>
          <p:grpSpPr bwMode="auto">
            <a:xfrm>
              <a:off x="8147304" y="3246120"/>
              <a:ext cx="420624" cy="420624"/>
              <a:chOff x="8147304" y="3246120"/>
              <a:chExt cx="420624" cy="420624"/>
            </a:xfrm>
          </p:grpSpPr>
          <p:sp>
            <p:nvSpPr>
              <p:cNvPr id="85" name="椭圆 84">
                <a:extLst>
                  <a:ext uri="{FF2B5EF4-FFF2-40B4-BE49-F238E27FC236}">
                    <a16:creationId xmlns:a16="http://schemas.microsoft.com/office/drawing/2014/main" id="{AA0037A9-876E-4F99-9A45-9CB14AB3EB8B}"/>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文本框 32">
                <a:extLst>
                  <a:ext uri="{FF2B5EF4-FFF2-40B4-BE49-F238E27FC236}">
                    <a16:creationId xmlns:a16="http://schemas.microsoft.com/office/drawing/2014/main" id="{6C8C73E8-8D3B-4419-A6F7-B007201F6605}"/>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4</a:t>
                </a:r>
                <a:endParaRPr lang="zh-CN" altLang="en-US" sz="2000" b="1" i="1" dirty="0">
                  <a:solidFill>
                    <a:srgbClr val="FFFFFF"/>
                  </a:solidFill>
                  <a:latin typeface="微软雅黑" panose="020B0503020204020204" pitchFamily="34" charset="-122"/>
                </a:endParaRPr>
              </a:p>
            </p:txBody>
          </p:sp>
        </p:grpSp>
        <p:sp>
          <p:nvSpPr>
            <p:cNvPr id="84" name="文本框 30">
              <a:extLst>
                <a:ext uri="{FF2B5EF4-FFF2-40B4-BE49-F238E27FC236}">
                  <a16:creationId xmlns:a16="http://schemas.microsoft.com/office/drawing/2014/main" id="{74FE2F6D-80FD-40A5-8F13-15E5684155FD}"/>
                </a:ext>
              </a:extLst>
            </p:cNvPr>
            <p:cNvSpPr txBox="1">
              <a:spLocks noChangeArrowheads="1"/>
            </p:cNvSpPr>
            <p:nvPr/>
          </p:nvSpPr>
          <p:spPr bwMode="auto">
            <a:xfrm>
              <a:off x="8668652" y="3225040"/>
              <a:ext cx="1739451"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函数功能</a:t>
              </a:r>
            </a:p>
          </p:txBody>
        </p:sp>
      </p:grpSp>
    </p:spTree>
    <p:extLst>
      <p:ext uri="{BB962C8B-B14F-4D97-AF65-F5344CB8AC3E}">
        <p14:creationId xmlns:p14="http://schemas.microsoft.com/office/powerpoint/2010/main" val="28935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程序实现功能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65CC500E-F720-4F77-9D95-86337B3062DE}"/>
              </a:ext>
            </a:extLst>
          </p:cNvPr>
          <p:cNvSpPr txBox="1"/>
          <p:nvPr/>
        </p:nvSpPr>
        <p:spPr>
          <a:xfrm>
            <a:off x="2954540" y="1187691"/>
            <a:ext cx="5346005" cy="5262979"/>
          </a:xfrm>
          <a:prstGeom prst="rect">
            <a:avLst/>
          </a:prstGeom>
          <a:noFill/>
        </p:spPr>
        <p:txBody>
          <a:bodyPr wrap="square" rtlCol="0">
            <a:spAutoFit/>
          </a:bodyPr>
          <a:lstStyle/>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显示菜单；</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统计字符频率；</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创建</a:t>
            </a:r>
            <a:r>
              <a:rPr lang="en-US" altLang="zh-CN" sz="2800" dirty="0">
                <a:latin typeface="Times New Roman" panose="02020603050405020304" pitchFamily="18" charset="0"/>
                <a:cs typeface="Times New Roman" panose="02020603050405020304" pitchFamily="18" charset="0"/>
              </a:rPr>
              <a:t>Huffman</a:t>
            </a:r>
            <a:r>
              <a:rPr lang="zh-CN" altLang="zh-CN" sz="2800" dirty="0">
                <a:latin typeface="Times New Roman" panose="02020603050405020304" pitchFamily="18" charset="0"/>
                <a:cs typeface="Times New Roman" panose="02020603050405020304" pitchFamily="18" charset="0"/>
              </a:rPr>
              <a:t>树；</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求每个字符的</a:t>
            </a:r>
            <a:r>
              <a:rPr lang="en-US" altLang="zh-CN" sz="2800" dirty="0">
                <a:latin typeface="Times New Roman" panose="02020603050405020304" pitchFamily="18" charset="0"/>
                <a:cs typeface="Times New Roman" panose="02020603050405020304" pitchFamily="18" charset="0"/>
              </a:rPr>
              <a:t>Huffman</a:t>
            </a:r>
            <a:r>
              <a:rPr lang="zh-CN" altLang="zh-CN" sz="2800" dirty="0">
                <a:latin typeface="Times New Roman" panose="02020603050405020304" pitchFamily="18" charset="0"/>
                <a:cs typeface="Times New Roman" panose="02020603050405020304" pitchFamily="18" charset="0"/>
              </a:rPr>
              <a:t>码；</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对文件进行</a:t>
            </a:r>
            <a:r>
              <a:rPr lang="en-US" altLang="zh-CN" sz="2800" dirty="0">
                <a:latin typeface="Times New Roman" panose="02020603050405020304" pitchFamily="18" charset="0"/>
                <a:cs typeface="Times New Roman" panose="02020603050405020304" pitchFamily="18" charset="0"/>
              </a:rPr>
              <a:t>Huffman</a:t>
            </a:r>
            <a:r>
              <a:rPr lang="zh-CN" altLang="zh-CN" sz="2800" dirty="0">
                <a:latin typeface="Times New Roman" panose="02020603050405020304" pitchFamily="18" charset="0"/>
                <a:cs typeface="Times New Roman" panose="02020603050405020304" pitchFamily="18" charset="0"/>
              </a:rPr>
              <a:t>编码；</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根据编码生成</a:t>
            </a:r>
            <a:r>
              <a:rPr lang="en-US" altLang="zh-CN" sz="2800" dirty="0" err="1">
                <a:latin typeface="Times New Roman" panose="02020603050405020304" pitchFamily="18" charset="0"/>
                <a:cs typeface="Times New Roman" panose="02020603050405020304" pitchFamily="18" charset="0"/>
              </a:rPr>
              <a:t>huf</a:t>
            </a:r>
            <a:r>
              <a:rPr lang="zh-CN" altLang="zh-CN" sz="2800" dirty="0">
                <a:latin typeface="Times New Roman" panose="02020603050405020304" pitchFamily="18" charset="0"/>
                <a:cs typeface="Times New Roman" panose="02020603050405020304" pitchFamily="18" charset="0"/>
              </a:rPr>
              <a:t>文件；</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计算</a:t>
            </a:r>
            <a:r>
              <a:rPr lang="en-US" altLang="zh-CN" sz="2800" dirty="0">
                <a:latin typeface="Times New Roman" panose="02020603050405020304" pitchFamily="18" charset="0"/>
                <a:cs typeface="Times New Roman" panose="02020603050405020304" pitchFamily="18" charset="0"/>
              </a:rPr>
              <a:t>Huffman</a:t>
            </a:r>
            <a:r>
              <a:rPr lang="zh-CN" altLang="zh-CN" sz="2800" dirty="0">
                <a:latin typeface="Times New Roman" panose="02020603050405020304" pitchFamily="18" charset="0"/>
                <a:cs typeface="Times New Roman" panose="02020603050405020304" pitchFamily="18" charset="0"/>
              </a:rPr>
              <a:t>压缩率；</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根据编码翻译</a:t>
            </a:r>
            <a:r>
              <a:rPr lang="en-US" altLang="zh-CN" sz="2800" dirty="0" err="1">
                <a:latin typeface="Times New Roman" panose="02020603050405020304" pitchFamily="18" charset="0"/>
                <a:cs typeface="Times New Roman" panose="02020603050405020304" pitchFamily="18" charset="0"/>
              </a:rPr>
              <a:t>huf</a:t>
            </a:r>
            <a:r>
              <a:rPr lang="zh-CN" altLang="zh-CN" sz="2800" dirty="0">
                <a:latin typeface="Times New Roman" panose="02020603050405020304" pitchFamily="18" charset="0"/>
                <a:cs typeface="Times New Roman" panose="02020603050405020304" pitchFamily="18" charset="0"/>
              </a:rPr>
              <a:t>文件；</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对</a:t>
            </a:r>
            <a:r>
              <a:rPr lang="en-US" altLang="zh-CN" sz="2800" dirty="0" err="1">
                <a:latin typeface="Times New Roman" panose="02020603050405020304" pitchFamily="18" charset="0"/>
                <a:cs typeface="Times New Roman" panose="02020603050405020304" pitchFamily="18" charset="0"/>
              </a:rPr>
              <a:t>huf</a:t>
            </a:r>
            <a:r>
              <a:rPr lang="zh-CN" altLang="zh-CN" sz="2800" dirty="0">
                <a:latin typeface="Times New Roman" panose="02020603050405020304" pitchFamily="18" charset="0"/>
                <a:cs typeface="Times New Roman" panose="02020603050405020304" pitchFamily="18" charset="0"/>
              </a:rPr>
              <a:t>翻译文件进行解码；</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比较输入文件与输出文件；</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文件自检与恢复；</a:t>
            </a:r>
            <a:endParaRPr lang="en-US" altLang="zh-C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zh-CN" altLang="zh-CN" sz="2800" dirty="0">
                <a:latin typeface="Times New Roman" panose="02020603050405020304" pitchFamily="18" charset="0"/>
                <a:cs typeface="Times New Roman" panose="02020603050405020304" pitchFamily="18" charset="0"/>
              </a:rPr>
              <a:t>读入未完成文件；</a:t>
            </a:r>
          </a:p>
        </p:txBody>
      </p:sp>
    </p:spTree>
    <p:extLst>
      <p:ext uri="{BB962C8B-B14F-4D97-AF65-F5344CB8AC3E}">
        <p14:creationId xmlns:p14="http://schemas.microsoft.com/office/powerpoint/2010/main" val="85099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wipe(left)">
                                      <p:cBhvr>
                                        <p:cTn id="31" dur="500"/>
                                        <p:tgtEl>
                                          <p:spTgt spid="2">
                                            <p:txEl>
                                              <p:pRg st="6" end="6"/>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wipe(left)">
                                      <p:cBhvr>
                                        <p:cTn id="35" dur="500"/>
                                        <p:tgtEl>
                                          <p:spTgt spid="2">
                                            <p:txEl>
                                              <p:pRg st="7" end="7"/>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wipe(left)">
                                      <p:cBhvr>
                                        <p:cTn id="39" dur="500"/>
                                        <p:tgtEl>
                                          <p:spTgt spid="2">
                                            <p:txEl>
                                              <p:pRg st="8" end="8"/>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wipe(left)">
                                      <p:cBhvr>
                                        <p:cTn id="43" dur="500"/>
                                        <p:tgtEl>
                                          <p:spTgt spid="2">
                                            <p:txEl>
                                              <p:pRg st="9" end="9"/>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wipe(left)">
                                      <p:cBhvr>
                                        <p:cTn id="47" dur="500"/>
                                        <p:tgtEl>
                                          <p:spTgt spid="2">
                                            <p:txEl>
                                              <p:pRg st="10" end="10"/>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animEffect transition="in" filter="wipe(left)">
                                      <p:cBhvr>
                                        <p:cTn id="51"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程序执行流程</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grpSp>
        <p:nvGrpSpPr>
          <p:cNvPr id="130" name="组合 129">
            <a:extLst>
              <a:ext uri="{FF2B5EF4-FFF2-40B4-BE49-F238E27FC236}">
                <a16:creationId xmlns:a16="http://schemas.microsoft.com/office/drawing/2014/main" id="{C53EAFA2-DC15-4D33-8011-F7AE1BC2B141}"/>
              </a:ext>
            </a:extLst>
          </p:cNvPr>
          <p:cNvGrpSpPr/>
          <p:nvPr/>
        </p:nvGrpSpPr>
        <p:grpSpPr>
          <a:xfrm>
            <a:off x="2375848" y="936913"/>
            <a:ext cx="6503389" cy="5711392"/>
            <a:chOff x="522444" y="208796"/>
            <a:chExt cx="8250605" cy="8949536"/>
          </a:xfrm>
        </p:grpSpPr>
        <p:sp>
          <p:nvSpPr>
            <p:cNvPr id="131" name="流程图: 过程 130">
              <a:extLst>
                <a:ext uri="{FF2B5EF4-FFF2-40B4-BE49-F238E27FC236}">
                  <a16:creationId xmlns:a16="http://schemas.microsoft.com/office/drawing/2014/main" id="{9EA70B4E-1ED4-4C8D-BAC4-A3B84EF1FD6A}"/>
                </a:ext>
              </a:extLst>
            </p:cNvPr>
            <p:cNvSpPr/>
            <p:nvPr/>
          </p:nvSpPr>
          <p:spPr>
            <a:xfrm>
              <a:off x="3589632" y="208796"/>
              <a:ext cx="1303446" cy="50935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开始</a:t>
              </a:r>
            </a:p>
          </p:txBody>
        </p:sp>
        <p:sp>
          <p:nvSpPr>
            <p:cNvPr id="132" name="流程图: 过程 131">
              <a:extLst>
                <a:ext uri="{FF2B5EF4-FFF2-40B4-BE49-F238E27FC236}">
                  <a16:creationId xmlns:a16="http://schemas.microsoft.com/office/drawing/2014/main" id="{CD10ECE8-5D60-414F-9604-BDE4FFAB45E6}"/>
                </a:ext>
              </a:extLst>
            </p:cNvPr>
            <p:cNvSpPr/>
            <p:nvPr/>
          </p:nvSpPr>
          <p:spPr>
            <a:xfrm>
              <a:off x="522444" y="3928637"/>
              <a:ext cx="1837678" cy="443884"/>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文件自检与恢复</a:t>
              </a:r>
            </a:p>
          </p:txBody>
        </p:sp>
        <p:sp>
          <p:nvSpPr>
            <p:cNvPr id="133" name="流程图: 决策 132">
              <a:extLst>
                <a:ext uri="{FF2B5EF4-FFF2-40B4-BE49-F238E27FC236}">
                  <a16:creationId xmlns:a16="http://schemas.microsoft.com/office/drawing/2014/main" id="{9D541B86-93C4-4982-B94F-A31A3692E256}"/>
                </a:ext>
              </a:extLst>
            </p:cNvPr>
            <p:cNvSpPr/>
            <p:nvPr/>
          </p:nvSpPr>
          <p:spPr>
            <a:xfrm>
              <a:off x="2861062" y="1342087"/>
              <a:ext cx="2767799" cy="854465"/>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是否存在未完成任务</a:t>
              </a:r>
            </a:p>
          </p:txBody>
        </p:sp>
        <p:cxnSp>
          <p:nvCxnSpPr>
            <p:cNvPr id="134" name="直接箭头连接符 133">
              <a:extLst>
                <a:ext uri="{FF2B5EF4-FFF2-40B4-BE49-F238E27FC236}">
                  <a16:creationId xmlns:a16="http://schemas.microsoft.com/office/drawing/2014/main" id="{A1691352-68C3-4816-BE58-8EABCE03081A}"/>
                </a:ext>
              </a:extLst>
            </p:cNvPr>
            <p:cNvCxnSpPr>
              <a:cxnSpLocks/>
            </p:cNvCxnSpPr>
            <p:nvPr/>
          </p:nvCxnSpPr>
          <p:spPr>
            <a:xfrm>
              <a:off x="4244961" y="2196552"/>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5" name="文本框 134">
              <a:extLst>
                <a:ext uri="{FF2B5EF4-FFF2-40B4-BE49-F238E27FC236}">
                  <a16:creationId xmlns:a16="http://schemas.microsoft.com/office/drawing/2014/main" id="{F4C94F14-F1B7-49D4-BAAE-F1DFD16C669E}"/>
                </a:ext>
              </a:extLst>
            </p:cNvPr>
            <p:cNvSpPr txBox="1"/>
            <p:nvPr/>
          </p:nvSpPr>
          <p:spPr>
            <a:xfrm>
              <a:off x="4244961" y="2335647"/>
              <a:ext cx="904874" cy="37619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不存在</a:t>
              </a:r>
            </a:p>
          </p:txBody>
        </p:sp>
        <p:sp>
          <p:nvSpPr>
            <p:cNvPr id="136" name="流程图: 过程 135">
              <a:extLst>
                <a:ext uri="{FF2B5EF4-FFF2-40B4-BE49-F238E27FC236}">
                  <a16:creationId xmlns:a16="http://schemas.microsoft.com/office/drawing/2014/main" id="{3C8B1DEA-B76E-4854-9EAB-67A7FF0A18B5}"/>
                </a:ext>
              </a:extLst>
            </p:cNvPr>
            <p:cNvSpPr/>
            <p:nvPr/>
          </p:nvSpPr>
          <p:spPr>
            <a:xfrm>
              <a:off x="3589632" y="2844072"/>
              <a:ext cx="1310658" cy="443884"/>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显示菜单</a:t>
              </a:r>
            </a:p>
          </p:txBody>
        </p:sp>
        <p:cxnSp>
          <p:nvCxnSpPr>
            <p:cNvPr id="137" name="直接箭头连接符 136">
              <a:extLst>
                <a:ext uri="{FF2B5EF4-FFF2-40B4-BE49-F238E27FC236}">
                  <a16:creationId xmlns:a16="http://schemas.microsoft.com/office/drawing/2014/main" id="{9444CED0-AA29-404A-8188-F35F9811F0BF}"/>
                </a:ext>
              </a:extLst>
            </p:cNvPr>
            <p:cNvCxnSpPr>
              <a:cxnSpLocks/>
            </p:cNvCxnSpPr>
            <p:nvPr/>
          </p:nvCxnSpPr>
          <p:spPr>
            <a:xfrm>
              <a:off x="4244961" y="3287956"/>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流程图: 过程 137">
              <a:extLst>
                <a:ext uri="{FF2B5EF4-FFF2-40B4-BE49-F238E27FC236}">
                  <a16:creationId xmlns:a16="http://schemas.microsoft.com/office/drawing/2014/main" id="{8347A71C-99A3-484E-BE0D-EDD20EF7C095}"/>
                </a:ext>
              </a:extLst>
            </p:cNvPr>
            <p:cNvSpPr/>
            <p:nvPr/>
          </p:nvSpPr>
          <p:spPr>
            <a:xfrm>
              <a:off x="3464862" y="3928637"/>
              <a:ext cx="1560197" cy="443884"/>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统计字符频率</a:t>
              </a:r>
            </a:p>
          </p:txBody>
        </p:sp>
        <p:cxnSp>
          <p:nvCxnSpPr>
            <p:cNvPr id="139" name="直接箭头连接符 138">
              <a:extLst>
                <a:ext uri="{FF2B5EF4-FFF2-40B4-BE49-F238E27FC236}">
                  <a16:creationId xmlns:a16="http://schemas.microsoft.com/office/drawing/2014/main" id="{0514CBD2-F6CF-4AF7-A7A3-A564887C2DEF}"/>
                </a:ext>
              </a:extLst>
            </p:cNvPr>
            <p:cNvCxnSpPr>
              <a:cxnSpLocks/>
            </p:cNvCxnSpPr>
            <p:nvPr/>
          </p:nvCxnSpPr>
          <p:spPr>
            <a:xfrm>
              <a:off x="4244961" y="4372521"/>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0" name="流程图: 过程 139">
              <a:extLst>
                <a:ext uri="{FF2B5EF4-FFF2-40B4-BE49-F238E27FC236}">
                  <a16:creationId xmlns:a16="http://schemas.microsoft.com/office/drawing/2014/main" id="{E8A4CE76-71C7-4D79-8586-9F7B2D09AF55}"/>
                </a:ext>
              </a:extLst>
            </p:cNvPr>
            <p:cNvSpPr/>
            <p:nvPr/>
          </p:nvSpPr>
          <p:spPr>
            <a:xfrm>
              <a:off x="3303477" y="5013202"/>
              <a:ext cx="1882965" cy="443884"/>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创建</a:t>
              </a:r>
              <a:r>
                <a:rPr lang="en-US" altLang="zh-CN" sz="1200" dirty="0">
                  <a:solidFill>
                    <a:schemeClr val="tx1"/>
                  </a:solidFill>
                  <a:latin typeface="微软雅黑" panose="020B0503020204020204" pitchFamily="34" charset="-122"/>
                  <a:ea typeface="微软雅黑" panose="020B0503020204020204" pitchFamily="34" charset="-122"/>
                </a:rPr>
                <a:t>Huffman</a:t>
              </a:r>
              <a:r>
                <a:rPr lang="zh-CN" altLang="en-US" sz="1200" dirty="0">
                  <a:solidFill>
                    <a:schemeClr val="tx1"/>
                  </a:solidFill>
                  <a:latin typeface="微软雅黑" panose="020B0503020204020204" pitchFamily="34" charset="-122"/>
                  <a:ea typeface="微软雅黑" panose="020B0503020204020204" pitchFamily="34" charset="-122"/>
                </a:rPr>
                <a:t>树</a:t>
              </a:r>
            </a:p>
          </p:txBody>
        </p:sp>
        <p:cxnSp>
          <p:nvCxnSpPr>
            <p:cNvPr id="141" name="直接箭头连接符 140">
              <a:extLst>
                <a:ext uri="{FF2B5EF4-FFF2-40B4-BE49-F238E27FC236}">
                  <a16:creationId xmlns:a16="http://schemas.microsoft.com/office/drawing/2014/main" id="{59425E57-66EE-4DBB-826B-111F62287F4C}"/>
                </a:ext>
              </a:extLst>
            </p:cNvPr>
            <p:cNvCxnSpPr>
              <a:cxnSpLocks/>
            </p:cNvCxnSpPr>
            <p:nvPr/>
          </p:nvCxnSpPr>
          <p:spPr>
            <a:xfrm>
              <a:off x="4245099" y="5473155"/>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流程图: 过程 141">
              <a:extLst>
                <a:ext uri="{FF2B5EF4-FFF2-40B4-BE49-F238E27FC236}">
                  <a16:creationId xmlns:a16="http://schemas.microsoft.com/office/drawing/2014/main" id="{86F22FCC-E103-4CFE-B0D9-CD49C0EBE26E}"/>
                </a:ext>
              </a:extLst>
            </p:cNvPr>
            <p:cNvSpPr/>
            <p:nvPr/>
          </p:nvSpPr>
          <p:spPr>
            <a:xfrm>
              <a:off x="3465000" y="6113835"/>
              <a:ext cx="1560197" cy="566909"/>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求每个字符的</a:t>
              </a:r>
              <a:r>
                <a:rPr lang="en-US" altLang="zh-CN" sz="1200" dirty="0">
                  <a:solidFill>
                    <a:schemeClr val="tx1"/>
                  </a:solidFill>
                  <a:latin typeface="微软雅黑" panose="020B0503020204020204" pitchFamily="34" charset="-122"/>
                  <a:ea typeface="微软雅黑" panose="020B0503020204020204" pitchFamily="34" charset="-122"/>
                </a:rPr>
                <a:t>Huffman</a:t>
              </a:r>
              <a:r>
                <a:rPr lang="zh-CN" altLang="en-US" sz="1200" dirty="0">
                  <a:solidFill>
                    <a:schemeClr val="tx1"/>
                  </a:solidFill>
                  <a:latin typeface="微软雅黑" panose="020B0503020204020204" pitchFamily="34" charset="-122"/>
                  <a:ea typeface="微软雅黑" panose="020B0503020204020204" pitchFamily="34" charset="-122"/>
                </a:rPr>
                <a:t>码</a:t>
              </a:r>
            </a:p>
          </p:txBody>
        </p:sp>
        <p:cxnSp>
          <p:nvCxnSpPr>
            <p:cNvPr id="143" name="直接箭头连接符 142">
              <a:extLst>
                <a:ext uri="{FF2B5EF4-FFF2-40B4-BE49-F238E27FC236}">
                  <a16:creationId xmlns:a16="http://schemas.microsoft.com/office/drawing/2014/main" id="{9BFD36BF-5C95-4ED8-B5D5-9E8051E6F042}"/>
                </a:ext>
              </a:extLst>
            </p:cNvPr>
            <p:cNvCxnSpPr>
              <a:cxnSpLocks/>
              <a:endCxn id="153" idx="1"/>
            </p:cNvCxnSpPr>
            <p:nvPr/>
          </p:nvCxnSpPr>
          <p:spPr>
            <a:xfrm flipV="1">
              <a:off x="4980225" y="8847481"/>
              <a:ext cx="1631440" cy="11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4" name="流程图: 过程 143">
              <a:extLst>
                <a:ext uri="{FF2B5EF4-FFF2-40B4-BE49-F238E27FC236}">
                  <a16:creationId xmlns:a16="http://schemas.microsoft.com/office/drawing/2014/main" id="{79D17C21-3B47-479B-B347-0414CB9A8972}"/>
                </a:ext>
              </a:extLst>
            </p:cNvPr>
            <p:cNvSpPr/>
            <p:nvPr/>
          </p:nvSpPr>
          <p:spPr>
            <a:xfrm>
              <a:off x="3422547" y="7300141"/>
              <a:ext cx="1637615" cy="61939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对文件进行</a:t>
              </a:r>
              <a:r>
                <a:rPr lang="en-US" altLang="zh-CN" sz="1200" dirty="0">
                  <a:solidFill>
                    <a:schemeClr val="tx1"/>
                  </a:solidFill>
                  <a:latin typeface="微软雅黑" panose="020B0503020204020204" pitchFamily="34" charset="-122"/>
                  <a:ea typeface="微软雅黑" panose="020B0503020204020204" pitchFamily="34" charset="-122"/>
                </a:rPr>
                <a:t>Huffman</a:t>
              </a:r>
              <a:r>
                <a:rPr lang="zh-CN" altLang="en-US" sz="1200" dirty="0">
                  <a:solidFill>
                    <a:schemeClr val="tx1"/>
                  </a:solidFill>
                  <a:latin typeface="微软雅黑" panose="020B0503020204020204" pitchFamily="34" charset="-122"/>
                  <a:ea typeface="微软雅黑" panose="020B0503020204020204" pitchFamily="34" charset="-122"/>
                </a:rPr>
                <a:t>编码</a:t>
              </a:r>
            </a:p>
          </p:txBody>
        </p:sp>
        <p:cxnSp>
          <p:nvCxnSpPr>
            <p:cNvPr id="145" name="直接箭头连接符 144">
              <a:extLst>
                <a:ext uri="{FF2B5EF4-FFF2-40B4-BE49-F238E27FC236}">
                  <a16:creationId xmlns:a16="http://schemas.microsoft.com/office/drawing/2014/main" id="{C4386865-4967-42C3-8F44-04D3B6F40BCC}"/>
                </a:ext>
              </a:extLst>
            </p:cNvPr>
            <p:cNvCxnSpPr>
              <a:cxnSpLocks/>
            </p:cNvCxnSpPr>
            <p:nvPr/>
          </p:nvCxnSpPr>
          <p:spPr>
            <a:xfrm>
              <a:off x="4244961" y="722690"/>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6" name="直接箭头连接符 145">
              <a:extLst>
                <a:ext uri="{FF2B5EF4-FFF2-40B4-BE49-F238E27FC236}">
                  <a16:creationId xmlns:a16="http://schemas.microsoft.com/office/drawing/2014/main" id="{F0B1456B-9B07-4300-840B-0365B230D05A}"/>
                </a:ext>
              </a:extLst>
            </p:cNvPr>
            <p:cNvCxnSpPr>
              <a:cxnSpLocks/>
              <a:endCxn id="138" idx="1"/>
            </p:cNvCxnSpPr>
            <p:nvPr/>
          </p:nvCxnSpPr>
          <p:spPr>
            <a:xfrm>
              <a:off x="2360122" y="4150579"/>
              <a:ext cx="1104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7" name="直接箭头连接符 146">
              <a:extLst>
                <a:ext uri="{FF2B5EF4-FFF2-40B4-BE49-F238E27FC236}">
                  <a16:creationId xmlns:a16="http://schemas.microsoft.com/office/drawing/2014/main" id="{CCB57CC9-CBC4-4286-AE08-65D0CE20DCFF}"/>
                </a:ext>
              </a:extLst>
            </p:cNvPr>
            <p:cNvCxnSpPr>
              <a:cxnSpLocks/>
            </p:cNvCxnSpPr>
            <p:nvPr/>
          </p:nvCxnSpPr>
          <p:spPr>
            <a:xfrm>
              <a:off x="1441283" y="1769319"/>
              <a:ext cx="1383326" cy="0"/>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48" name="直接箭头连接符 147">
              <a:extLst>
                <a:ext uri="{FF2B5EF4-FFF2-40B4-BE49-F238E27FC236}">
                  <a16:creationId xmlns:a16="http://schemas.microsoft.com/office/drawing/2014/main" id="{8FF335B6-2661-4762-9152-20AB4C1AA86D}"/>
                </a:ext>
              </a:extLst>
            </p:cNvPr>
            <p:cNvCxnSpPr>
              <a:cxnSpLocks/>
              <a:endCxn id="132" idx="0"/>
            </p:cNvCxnSpPr>
            <p:nvPr/>
          </p:nvCxnSpPr>
          <p:spPr>
            <a:xfrm>
              <a:off x="1438889" y="1763118"/>
              <a:ext cx="2394" cy="216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EAC1CB61-C4CB-46C9-817E-618D05DF9954}"/>
                </a:ext>
              </a:extLst>
            </p:cNvPr>
            <p:cNvSpPr txBox="1"/>
            <p:nvPr/>
          </p:nvSpPr>
          <p:spPr>
            <a:xfrm>
              <a:off x="1443571" y="2631282"/>
              <a:ext cx="904874" cy="37619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存在</a:t>
              </a:r>
            </a:p>
          </p:txBody>
        </p:sp>
        <p:cxnSp>
          <p:nvCxnSpPr>
            <p:cNvPr id="150" name="直接箭头连接符 149">
              <a:extLst>
                <a:ext uri="{FF2B5EF4-FFF2-40B4-BE49-F238E27FC236}">
                  <a16:creationId xmlns:a16="http://schemas.microsoft.com/office/drawing/2014/main" id="{3F08D6FF-9637-4F19-93D4-7CBDBDF9CA0B}"/>
                </a:ext>
              </a:extLst>
            </p:cNvPr>
            <p:cNvCxnSpPr>
              <a:cxnSpLocks/>
            </p:cNvCxnSpPr>
            <p:nvPr/>
          </p:nvCxnSpPr>
          <p:spPr>
            <a:xfrm>
              <a:off x="4241355" y="6680744"/>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直接箭头连接符 150">
              <a:extLst>
                <a:ext uri="{FF2B5EF4-FFF2-40B4-BE49-F238E27FC236}">
                  <a16:creationId xmlns:a16="http://schemas.microsoft.com/office/drawing/2014/main" id="{4210974A-0CF8-4133-98F2-31F824BA074B}"/>
                </a:ext>
              </a:extLst>
            </p:cNvPr>
            <p:cNvCxnSpPr>
              <a:cxnSpLocks/>
            </p:cNvCxnSpPr>
            <p:nvPr/>
          </p:nvCxnSpPr>
          <p:spPr>
            <a:xfrm>
              <a:off x="4241355" y="7919538"/>
              <a:ext cx="0" cy="619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2" name="流程图: 过程 151">
              <a:extLst>
                <a:ext uri="{FF2B5EF4-FFF2-40B4-BE49-F238E27FC236}">
                  <a16:creationId xmlns:a16="http://schemas.microsoft.com/office/drawing/2014/main" id="{449CDB7C-C2A8-4345-AEF5-506025F30F8A}"/>
                </a:ext>
              </a:extLst>
            </p:cNvPr>
            <p:cNvSpPr/>
            <p:nvPr/>
          </p:nvSpPr>
          <p:spPr>
            <a:xfrm>
              <a:off x="3502483" y="8538935"/>
              <a:ext cx="1477742" cy="61939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根据编码生成</a:t>
              </a:r>
              <a:r>
                <a:rPr lang="en-US" altLang="zh-CN" sz="1200" dirty="0" err="1">
                  <a:solidFill>
                    <a:schemeClr val="tx1"/>
                  </a:solidFill>
                  <a:latin typeface="微软雅黑" panose="020B0503020204020204" pitchFamily="34" charset="-122"/>
                  <a:ea typeface="微软雅黑" panose="020B0503020204020204" pitchFamily="34" charset="-122"/>
                </a:rPr>
                <a:t>huf</a:t>
              </a:r>
              <a:r>
                <a:rPr lang="zh-CN" altLang="en-US" sz="1200" dirty="0">
                  <a:solidFill>
                    <a:schemeClr val="tx1"/>
                  </a:solidFill>
                  <a:latin typeface="微软雅黑" panose="020B0503020204020204" pitchFamily="34" charset="-122"/>
                  <a:ea typeface="微软雅黑" panose="020B0503020204020204" pitchFamily="34" charset="-122"/>
                </a:rPr>
                <a:t>文件</a:t>
              </a:r>
            </a:p>
          </p:txBody>
        </p:sp>
        <p:sp>
          <p:nvSpPr>
            <p:cNvPr id="153" name="流程图: 过程 152">
              <a:extLst>
                <a:ext uri="{FF2B5EF4-FFF2-40B4-BE49-F238E27FC236}">
                  <a16:creationId xmlns:a16="http://schemas.microsoft.com/office/drawing/2014/main" id="{BC8EE51C-10D9-4854-B6BA-85254B2EBDF9}"/>
                </a:ext>
              </a:extLst>
            </p:cNvPr>
            <p:cNvSpPr/>
            <p:nvPr/>
          </p:nvSpPr>
          <p:spPr>
            <a:xfrm>
              <a:off x="6611665" y="8537782"/>
              <a:ext cx="1637615" cy="61939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计算</a:t>
              </a:r>
              <a:r>
                <a:rPr lang="en-US" altLang="zh-CN" sz="1200" dirty="0">
                  <a:solidFill>
                    <a:schemeClr val="tx1"/>
                  </a:solidFill>
                  <a:latin typeface="微软雅黑" panose="020B0503020204020204" pitchFamily="34" charset="-122"/>
                  <a:ea typeface="微软雅黑" panose="020B0503020204020204" pitchFamily="34" charset="-122"/>
                </a:rPr>
                <a:t>Huffman</a:t>
              </a:r>
              <a:r>
                <a:rPr lang="zh-CN" altLang="en-US" sz="1200" dirty="0">
                  <a:solidFill>
                    <a:schemeClr val="tx1"/>
                  </a:solidFill>
                  <a:latin typeface="微软雅黑" panose="020B0503020204020204" pitchFamily="34" charset="-122"/>
                  <a:ea typeface="微软雅黑" panose="020B0503020204020204" pitchFamily="34" charset="-122"/>
                </a:rPr>
                <a:t>压缩率</a:t>
              </a:r>
            </a:p>
          </p:txBody>
        </p:sp>
        <p:cxnSp>
          <p:nvCxnSpPr>
            <p:cNvPr id="154" name="直接箭头连接符 153">
              <a:extLst>
                <a:ext uri="{FF2B5EF4-FFF2-40B4-BE49-F238E27FC236}">
                  <a16:creationId xmlns:a16="http://schemas.microsoft.com/office/drawing/2014/main" id="{4852B373-9EAD-4C7B-8A94-2E0927ABEBC6}"/>
                </a:ext>
              </a:extLst>
            </p:cNvPr>
            <p:cNvCxnSpPr>
              <a:cxnSpLocks/>
            </p:cNvCxnSpPr>
            <p:nvPr/>
          </p:nvCxnSpPr>
          <p:spPr>
            <a:xfrm>
              <a:off x="7391927" y="7918384"/>
              <a:ext cx="0" cy="619397"/>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55" name="流程图: 过程 154">
              <a:extLst>
                <a:ext uri="{FF2B5EF4-FFF2-40B4-BE49-F238E27FC236}">
                  <a16:creationId xmlns:a16="http://schemas.microsoft.com/office/drawing/2014/main" id="{655D45E6-AEFC-4D91-A934-3795A583FC88}"/>
                </a:ext>
              </a:extLst>
            </p:cNvPr>
            <p:cNvSpPr/>
            <p:nvPr/>
          </p:nvSpPr>
          <p:spPr>
            <a:xfrm>
              <a:off x="6573119" y="7298988"/>
              <a:ext cx="1637615" cy="61939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根据编码翻译</a:t>
              </a:r>
              <a:r>
                <a:rPr lang="en-US" altLang="zh-CN" sz="1200" dirty="0" err="1">
                  <a:solidFill>
                    <a:schemeClr val="tx1"/>
                  </a:solidFill>
                  <a:latin typeface="微软雅黑" panose="020B0503020204020204" pitchFamily="34" charset="-122"/>
                  <a:ea typeface="微软雅黑" panose="020B0503020204020204" pitchFamily="34" charset="-122"/>
                </a:rPr>
                <a:t>huf</a:t>
              </a:r>
              <a:r>
                <a:rPr lang="zh-CN" altLang="en-US" sz="1200" dirty="0">
                  <a:solidFill>
                    <a:schemeClr val="tx1"/>
                  </a:solidFill>
                  <a:latin typeface="微软雅黑" panose="020B0503020204020204" pitchFamily="34" charset="-122"/>
                  <a:ea typeface="微软雅黑" panose="020B0503020204020204" pitchFamily="34" charset="-122"/>
                </a:rPr>
                <a:t>文件</a:t>
              </a:r>
            </a:p>
          </p:txBody>
        </p:sp>
        <p:cxnSp>
          <p:nvCxnSpPr>
            <p:cNvPr id="156" name="直接箭头连接符 155">
              <a:extLst>
                <a:ext uri="{FF2B5EF4-FFF2-40B4-BE49-F238E27FC236}">
                  <a16:creationId xmlns:a16="http://schemas.microsoft.com/office/drawing/2014/main" id="{F99C9DCA-09F3-4405-AA71-6F02EABF8F71}"/>
                </a:ext>
              </a:extLst>
            </p:cNvPr>
            <p:cNvCxnSpPr>
              <a:cxnSpLocks/>
            </p:cNvCxnSpPr>
            <p:nvPr/>
          </p:nvCxnSpPr>
          <p:spPr>
            <a:xfrm>
              <a:off x="7391927" y="6679590"/>
              <a:ext cx="0" cy="619397"/>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57" name="流程图: 过程 156">
              <a:extLst>
                <a:ext uri="{FF2B5EF4-FFF2-40B4-BE49-F238E27FC236}">
                  <a16:creationId xmlns:a16="http://schemas.microsoft.com/office/drawing/2014/main" id="{2AFDCD0C-DF66-4FD0-80B9-5934C29043DF}"/>
                </a:ext>
              </a:extLst>
            </p:cNvPr>
            <p:cNvSpPr/>
            <p:nvPr/>
          </p:nvSpPr>
          <p:spPr>
            <a:xfrm>
              <a:off x="6573119" y="6060194"/>
              <a:ext cx="1637615" cy="61939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对</a:t>
              </a:r>
              <a:r>
                <a:rPr lang="en-US" altLang="zh-CN" sz="1200" dirty="0" err="1">
                  <a:solidFill>
                    <a:schemeClr val="tx1"/>
                  </a:solidFill>
                  <a:latin typeface="微软雅黑" panose="020B0503020204020204" pitchFamily="34" charset="-122"/>
                  <a:ea typeface="微软雅黑" panose="020B0503020204020204" pitchFamily="34" charset="-122"/>
                </a:rPr>
                <a:t>huf</a:t>
              </a:r>
              <a:r>
                <a:rPr lang="zh-CN" altLang="en-US" sz="1200" dirty="0">
                  <a:solidFill>
                    <a:schemeClr val="tx1"/>
                  </a:solidFill>
                  <a:latin typeface="微软雅黑" panose="020B0503020204020204" pitchFamily="34" charset="-122"/>
                  <a:ea typeface="微软雅黑" panose="020B0503020204020204" pitchFamily="34" charset="-122"/>
                </a:rPr>
                <a:t>翻译文件进行解码</a:t>
              </a:r>
            </a:p>
          </p:txBody>
        </p:sp>
        <p:cxnSp>
          <p:nvCxnSpPr>
            <p:cNvPr id="158" name="直接箭头连接符 157">
              <a:extLst>
                <a:ext uri="{FF2B5EF4-FFF2-40B4-BE49-F238E27FC236}">
                  <a16:creationId xmlns:a16="http://schemas.microsoft.com/office/drawing/2014/main" id="{238E834C-735B-43CD-BAF9-2D27B7CD3E04}"/>
                </a:ext>
              </a:extLst>
            </p:cNvPr>
            <p:cNvCxnSpPr>
              <a:cxnSpLocks/>
            </p:cNvCxnSpPr>
            <p:nvPr/>
          </p:nvCxnSpPr>
          <p:spPr>
            <a:xfrm>
              <a:off x="7391927" y="5440797"/>
              <a:ext cx="0" cy="619397"/>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59" name="流程图: 过程 158">
              <a:extLst>
                <a:ext uri="{FF2B5EF4-FFF2-40B4-BE49-F238E27FC236}">
                  <a16:creationId xmlns:a16="http://schemas.microsoft.com/office/drawing/2014/main" id="{B338B10C-097B-4CD2-B9F0-7C543C18570E}"/>
                </a:ext>
              </a:extLst>
            </p:cNvPr>
            <p:cNvSpPr/>
            <p:nvPr/>
          </p:nvSpPr>
          <p:spPr>
            <a:xfrm>
              <a:off x="6611664" y="4842432"/>
              <a:ext cx="1637615" cy="61939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比较输入与输出文件</a:t>
              </a:r>
            </a:p>
          </p:txBody>
        </p:sp>
        <p:cxnSp>
          <p:nvCxnSpPr>
            <p:cNvPr id="160" name="直接箭头连接符 159">
              <a:extLst>
                <a:ext uri="{FF2B5EF4-FFF2-40B4-BE49-F238E27FC236}">
                  <a16:creationId xmlns:a16="http://schemas.microsoft.com/office/drawing/2014/main" id="{31B6086E-F7B3-4F10-B125-68C6C3EB6CAF}"/>
                </a:ext>
              </a:extLst>
            </p:cNvPr>
            <p:cNvCxnSpPr>
              <a:cxnSpLocks/>
            </p:cNvCxnSpPr>
            <p:nvPr/>
          </p:nvCxnSpPr>
          <p:spPr>
            <a:xfrm>
              <a:off x="7389151" y="4223035"/>
              <a:ext cx="0" cy="619397"/>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61" name="流程图: 过程 160">
              <a:extLst>
                <a:ext uri="{FF2B5EF4-FFF2-40B4-BE49-F238E27FC236}">
                  <a16:creationId xmlns:a16="http://schemas.microsoft.com/office/drawing/2014/main" id="{9E53A30D-B1AB-4F47-98AE-B0E52D1748FE}"/>
                </a:ext>
              </a:extLst>
            </p:cNvPr>
            <p:cNvSpPr/>
            <p:nvPr/>
          </p:nvSpPr>
          <p:spPr>
            <a:xfrm>
              <a:off x="6570343" y="3789667"/>
              <a:ext cx="1637615" cy="443884"/>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执行结束</a:t>
              </a:r>
            </a:p>
          </p:txBody>
        </p:sp>
        <p:sp>
          <p:nvSpPr>
            <p:cNvPr id="162" name="流程图: 决策 161">
              <a:extLst>
                <a:ext uri="{FF2B5EF4-FFF2-40B4-BE49-F238E27FC236}">
                  <a16:creationId xmlns:a16="http://schemas.microsoft.com/office/drawing/2014/main" id="{2D5B8B6B-FFEA-4D35-948F-600706FCBC00}"/>
                </a:ext>
              </a:extLst>
            </p:cNvPr>
            <p:cNvSpPr/>
            <p:nvPr/>
          </p:nvSpPr>
          <p:spPr>
            <a:xfrm>
              <a:off x="6005250" y="2573382"/>
              <a:ext cx="2767799" cy="854465"/>
            </a:xfrm>
            <a:prstGeom prst="flowChartDecisi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是否存返回菜单</a:t>
              </a:r>
            </a:p>
          </p:txBody>
        </p:sp>
        <p:cxnSp>
          <p:nvCxnSpPr>
            <p:cNvPr id="163" name="直接箭头连接符 162">
              <a:extLst>
                <a:ext uri="{FF2B5EF4-FFF2-40B4-BE49-F238E27FC236}">
                  <a16:creationId xmlns:a16="http://schemas.microsoft.com/office/drawing/2014/main" id="{0836583E-5DB3-4F3A-B67A-C5184D23BF71}"/>
                </a:ext>
              </a:extLst>
            </p:cNvPr>
            <p:cNvCxnSpPr>
              <a:cxnSpLocks/>
              <a:stCxn id="162" idx="2"/>
            </p:cNvCxnSpPr>
            <p:nvPr/>
          </p:nvCxnSpPr>
          <p:spPr>
            <a:xfrm>
              <a:off x="7389150" y="3427847"/>
              <a:ext cx="1" cy="361820"/>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cxnSp>
          <p:nvCxnSpPr>
            <p:cNvPr id="164" name="直接箭头连接符 163">
              <a:extLst>
                <a:ext uri="{FF2B5EF4-FFF2-40B4-BE49-F238E27FC236}">
                  <a16:creationId xmlns:a16="http://schemas.microsoft.com/office/drawing/2014/main" id="{F634B3BF-D392-44BC-ADA4-7193FF2C5475}"/>
                </a:ext>
              </a:extLst>
            </p:cNvPr>
            <p:cNvCxnSpPr>
              <a:cxnSpLocks/>
              <a:endCxn id="162" idx="1"/>
            </p:cNvCxnSpPr>
            <p:nvPr/>
          </p:nvCxnSpPr>
          <p:spPr>
            <a:xfrm>
              <a:off x="4900290" y="3000614"/>
              <a:ext cx="1104960" cy="1"/>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29C71FEF-0073-4439-8996-968A79DD0490}"/>
                </a:ext>
              </a:extLst>
            </p:cNvPr>
            <p:cNvSpPr txBox="1"/>
            <p:nvPr/>
          </p:nvSpPr>
          <p:spPr>
            <a:xfrm>
              <a:off x="5278506" y="3058515"/>
              <a:ext cx="501928" cy="37619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是</a:t>
              </a:r>
            </a:p>
          </p:txBody>
        </p:sp>
        <p:cxnSp>
          <p:nvCxnSpPr>
            <p:cNvPr id="166" name="直接箭头连接符 165">
              <a:extLst>
                <a:ext uri="{FF2B5EF4-FFF2-40B4-BE49-F238E27FC236}">
                  <a16:creationId xmlns:a16="http://schemas.microsoft.com/office/drawing/2014/main" id="{95081384-94A4-4AC6-99AC-5F20CBCB14B8}"/>
                </a:ext>
              </a:extLst>
            </p:cNvPr>
            <p:cNvCxnSpPr>
              <a:cxnSpLocks/>
            </p:cNvCxnSpPr>
            <p:nvPr/>
          </p:nvCxnSpPr>
          <p:spPr>
            <a:xfrm>
              <a:off x="2680588" y="5233991"/>
              <a:ext cx="6228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直接箭头连接符 166">
              <a:extLst>
                <a:ext uri="{FF2B5EF4-FFF2-40B4-BE49-F238E27FC236}">
                  <a16:creationId xmlns:a16="http://schemas.microsoft.com/office/drawing/2014/main" id="{886C6262-6271-4C6D-9D38-59BEA36EBDBE}"/>
                </a:ext>
              </a:extLst>
            </p:cNvPr>
            <p:cNvCxnSpPr>
              <a:cxnSpLocks/>
            </p:cNvCxnSpPr>
            <p:nvPr/>
          </p:nvCxnSpPr>
          <p:spPr>
            <a:xfrm>
              <a:off x="2679600" y="6369893"/>
              <a:ext cx="7852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8" name="直接箭头连接符 167">
              <a:extLst>
                <a:ext uri="{FF2B5EF4-FFF2-40B4-BE49-F238E27FC236}">
                  <a16:creationId xmlns:a16="http://schemas.microsoft.com/office/drawing/2014/main" id="{C24ADD6A-55D8-4379-8C13-CFA345483025}"/>
                </a:ext>
              </a:extLst>
            </p:cNvPr>
            <p:cNvCxnSpPr>
              <a:cxnSpLocks/>
            </p:cNvCxnSpPr>
            <p:nvPr/>
          </p:nvCxnSpPr>
          <p:spPr>
            <a:xfrm>
              <a:off x="2679600" y="7608686"/>
              <a:ext cx="7429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9" name="直接箭头连接符 168">
              <a:extLst>
                <a:ext uri="{FF2B5EF4-FFF2-40B4-BE49-F238E27FC236}">
                  <a16:creationId xmlns:a16="http://schemas.microsoft.com/office/drawing/2014/main" id="{F1366596-FECF-4BBE-8832-AB9296835D8D}"/>
                </a:ext>
              </a:extLst>
            </p:cNvPr>
            <p:cNvCxnSpPr>
              <a:cxnSpLocks/>
            </p:cNvCxnSpPr>
            <p:nvPr/>
          </p:nvCxnSpPr>
          <p:spPr>
            <a:xfrm>
              <a:off x="2679600" y="8847480"/>
              <a:ext cx="8167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0" name="直接箭头连接符 169">
              <a:extLst>
                <a:ext uri="{FF2B5EF4-FFF2-40B4-BE49-F238E27FC236}">
                  <a16:creationId xmlns:a16="http://schemas.microsoft.com/office/drawing/2014/main" id="{0884E431-1A8C-4FA9-B0D7-DD56AB68F88E}"/>
                </a:ext>
              </a:extLst>
            </p:cNvPr>
            <p:cNvCxnSpPr>
              <a:cxnSpLocks/>
            </p:cNvCxnSpPr>
            <p:nvPr/>
          </p:nvCxnSpPr>
          <p:spPr>
            <a:xfrm>
              <a:off x="2680588" y="3066014"/>
              <a:ext cx="909044" cy="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171" name="直接箭头连接符 170">
              <a:extLst>
                <a:ext uri="{FF2B5EF4-FFF2-40B4-BE49-F238E27FC236}">
                  <a16:creationId xmlns:a16="http://schemas.microsoft.com/office/drawing/2014/main" id="{56A451EA-D2E5-4A30-84F3-55595A4AF181}"/>
                </a:ext>
              </a:extLst>
            </p:cNvPr>
            <p:cNvCxnSpPr>
              <a:cxnSpLocks/>
            </p:cNvCxnSpPr>
            <p:nvPr/>
          </p:nvCxnSpPr>
          <p:spPr>
            <a:xfrm>
              <a:off x="2695974" y="3058515"/>
              <a:ext cx="0" cy="5788965"/>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72" name="直接箭头连接符 171">
              <a:extLst>
                <a:ext uri="{FF2B5EF4-FFF2-40B4-BE49-F238E27FC236}">
                  <a16:creationId xmlns:a16="http://schemas.microsoft.com/office/drawing/2014/main" id="{56B1E2F4-526D-41C4-BA4A-EF4BADC83979}"/>
                </a:ext>
              </a:extLst>
            </p:cNvPr>
            <p:cNvCxnSpPr>
              <a:cxnSpLocks/>
            </p:cNvCxnSpPr>
            <p:nvPr/>
          </p:nvCxnSpPr>
          <p:spPr>
            <a:xfrm>
              <a:off x="4240790" y="3608757"/>
              <a:ext cx="1539644" cy="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173" name="直接箭头连接符 172">
              <a:extLst>
                <a:ext uri="{FF2B5EF4-FFF2-40B4-BE49-F238E27FC236}">
                  <a16:creationId xmlns:a16="http://schemas.microsoft.com/office/drawing/2014/main" id="{4F658B0F-CF58-4B98-87A0-FBD3E7A678BB}"/>
                </a:ext>
              </a:extLst>
            </p:cNvPr>
            <p:cNvCxnSpPr>
              <a:cxnSpLocks/>
            </p:cNvCxnSpPr>
            <p:nvPr/>
          </p:nvCxnSpPr>
          <p:spPr>
            <a:xfrm>
              <a:off x="5780434" y="3597654"/>
              <a:ext cx="0" cy="5249826"/>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74" name="直接箭头连接符 173">
              <a:extLst>
                <a:ext uri="{FF2B5EF4-FFF2-40B4-BE49-F238E27FC236}">
                  <a16:creationId xmlns:a16="http://schemas.microsoft.com/office/drawing/2014/main" id="{0840CC35-4479-425A-9380-858BA70BE828}"/>
                </a:ext>
              </a:extLst>
            </p:cNvPr>
            <p:cNvCxnSpPr>
              <a:cxnSpLocks/>
              <a:endCxn id="161" idx="1"/>
            </p:cNvCxnSpPr>
            <p:nvPr/>
          </p:nvCxnSpPr>
          <p:spPr>
            <a:xfrm>
              <a:off x="5780434" y="4011609"/>
              <a:ext cx="789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5" name="直接箭头连接符 174">
              <a:extLst>
                <a:ext uri="{FF2B5EF4-FFF2-40B4-BE49-F238E27FC236}">
                  <a16:creationId xmlns:a16="http://schemas.microsoft.com/office/drawing/2014/main" id="{91CFE700-CFFB-4D3B-91D3-3E108973EB11}"/>
                </a:ext>
              </a:extLst>
            </p:cNvPr>
            <p:cNvCxnSpPr>
              <a:cxnSpLocks/>
              <a:endCxn id="159" idx="1"/>
            </p:cNvCxnSpPr>
            <p:nvPr/>
          </p:nvCxnSpPr>
          <p:spPr>
            <a:xfrm>
              <a:off x="5764838" y="5152130"/>
              <a:ext cx="8468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6" name="直接箭头连接符 175">
              <a:extLst>
                <a:ext uri="{FF2B5EF4-FFF2-40B4-BE49-F238E27FC236}">
                  <a16:creationId xmlns:a16="http://schemas.microsoft.com/office/drawing/2014/main" id="{364F6F41-F306-432B-83D3-2AD073A751AB}"/>
                </a:ext>
              </a:extLst>
            </p:cNvPr>
            <p:cNvCxnSpPr>
              <a:cxnSpLocks/>
            </p:cNvCxnSpPr>
            <p:nvPr/>
          </p:nvCxnSpPr>
          <p:spPr>
            <a:xfrm>
              <a:off x="5795945" y="6343337"/>
              <a:ext cx="7827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7" name="直接箭头连接符 176">
              <a:extLst>
                <a:ext uri="{FF2B5EF4-FFF2-40B4-BE49-F238E27FC236}">
                  <a16:creationId xmlns:a16="http://schemas.microsoft.com/office/drawing/2014/main" id="{61D01CB6-E3DF-48CE-9374-7463AEB4A79F}"/>
                </a:ext>
              </a:extLst>
            </p:cNvPr>
            <p:cNvCxnSpPr>
              <a:cxnSpLocks/>
              <a:endCxn id="155" idx="1"/>
            </p:cNvCxnSpPr>
            <p:nvPr/>
          </p:nvCxnSpPr>
          <p:spPr>
            <a:xfrm>
              <a:off x="5792088" y="7608686"/>
              <a:ext cx="78103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直接箭头连接符 177">
              <a:extLst>
                <a:ext uri="{FF2B5EF4-FFF2-40B4-BE49-F238E27FC236}">
                  <a16:creationId xmlns:a16="http://schemas.microsoft.com/office/drawing/2014/main" id="{E1A90E35-CD82-4EA5-925D-15D9653B2265}"/>
                </a:ext>
              </a:extLst>
            </p:cNvPr>
            <p:cNvCxnSpPr>
              <a:cxnSpLocks/>
            </p:cNvCxnSpPr>
            <p:nvPr/>
          </p:nvCxnSpPr>
          <p:spPr>
            <a:xfrm>
              <a:off x="7389149" y="2106555"/>
              <a:ext cx="0" cy="466827"/>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sp>
          <p:nvSpPr>
            <p:cNvPr id="179" name="流程图: 过程 178">
              <a:extLst>
                <a:ext uri="{FF2B5EF4-FFF2-40B4-BE49-F238E27FC236}">
                  <a16:creationId xmlns:a16="http://schemas.microsoft.com/office/drawing/2014/main" id="{40AD6CC9-55B1-4A42-9D74-B2F04C9926E3}"/>
                </a:ext>
              </a:extLst>
            </p:cNvPr>
            <p:cNvSpPr/>
            <p:nvPr/>
          </p:nvSpPr>
          <p:spPr>
            <a:xfrm>
              <a:off x="6737426" y="1609993"/>
              <a:ext cx="1303446" cy="509357"/>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退出程序</a:t>
              </a:r>
            </a:p>
          </p:txBody>
        </p:sp>
        <p:sp>
          <p:nvSpPr>
            <p:cNvPr id="180" name="文本框 179">
              <a:extLst>
                <a:ext uri="{FF2B5EF4-FFF2-40B4-BE49-F238E27FC236}">
                  <a16:creationId xmlns:a16="http://schemas.microsoft.com/office/drawing/2014/main" id="{2E7C4BAC-3971-4FFF-8D2E-CBEB987508D6}"/>
                </a:ext>
              </a:extLst>
            </p:cNvPr>
            <p:cNvSpPr txBox="1"/>
            <p:nvPr/>
          </p:nvSpPr>
          <p:spPr>
            <a:xfrm>
              <a:off x="7389149" y="2172033"/>
              <a:ext cx="501928" cy="37619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否</a:t>
              </a:r>
            </a:p>
          </p:txBody>
        </p:sp>
      </p:grpSp>
    </p:spTree>
    <p:extLst>
      <p:ext uri="{BB962C8B-B14F-4D97-AF65-F5344CB8AC3E}">
        <p14:creationId xmlns:p14="http://schemas.microsoft.com/office/powerpoint/2010/main" val="44783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程序执行逻辑</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6AC9F743-A6C4-4FE4-BFCB-F32C37A00DB5}"/>
              </a:ext>
            </a:extLst>
          </p:cNvPr>
          <p:cNvSpPr txBox="1"/>
          <p:nvPr/>
        </p:nvSpPr>
        <p:spPr>
          <a:xfrm>
            <a:off x="1561956" y="1114425"/>
            <a:ext cx="8875572" cy="5601533"/>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）程序启动，首先检测是否有上一次未完成的任务</a:t>
            </a:r>
          </a:p>
          <a:p>
            <a:r>
              <a:rPr lang="zh-CN" altLang="en-US" sz="2000" dirty="0">
                <a:latin typeface="Times New Roman" panose="02020603050405020304" pitchFamily="18" charset="0"/>
                <a:cs typeface="Times New Roman" panose="02020603050405020304" pitchFamily="18" charset="0"/>
              </a:rPr>
              <a:t>如果有，则询问是否继续，跳转至第（</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）步开始生成</a:t>
            </a:r>
            <a:r>
              <a:rPr lang="en-US" altLang="zh-CN" sz="2000" dirty="0">
                <a:latin typeface="Times New Roman" panose="02020603050405020304" pitchFamily="18" charset="0"/>
                <a:cs typeface="Times New Roman" panose="02020603050405020304" pitchFamily="18" charset="0"/>
              </a:rPr>
              <a:t>Huffman</a:t>
            </a:r>
            <a:r>
              <a:rPr lang="zh-CN" altLang="en-US" sz="2000" dirty="0">
                <a:latin typeface="Times New Roman" panose="02020603050405020304" pitchFamily="18" charset="0"/>
                <a:cs typeface="Times New Roman" panose="02020603050405020304" pitchFamily="18" charset="0"/>
              </a:rPr>
              <a:t>树；如果没有，则跳转至第（</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）步显示开始菜单。</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）显示菜单，询问要执行哪一步操作。当输入相应数字后，程序直接跳转。</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）统计字符频率。结束后询问是否继续下一步</a:t>
            </a: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如果选择是，则继续下一步；如果不是，则询问是否返回菜单</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）创建</a:t>
            </a:r>
            <a:r>
              <a:rPr lang="en-US" altLang="zh-CN" sz="2000" dirty="0">
                <a:latin typeface="Times New Roman" panose="02020603050405020304" pitchFamily="18" charset="0"/>
                <a:cs typeface="Times New Roman" panose="02020603050405020304" pitchFamily="18" charset="0"/>
              </a:rPr>
              <a:t>Huffman</a:t>
            </a:r>
            <a:r>
              <a:rPr lang="zh-CN" altLang="en-US" sz="2000" dirty="0">
                <a:latin typeface="Times New Roman" panose="02020603050405020304" pitchFamily="18" charset="0"/>
                <a:cs typeface="Times New Roman" panose="02020603050405020304" pitchFamily="18" charset="0"/>
              </a:rPr>
              <a:t>树。</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）求每个字符的</a:t>
            </a:r>
            <a:r>
              <a:rPr lang="en-US" altLang="zh-CN" sz="2000" dirty="0">
                <a:latin typeface="Times New Roman" panose="02020603050405020304" pitchFamily="18" charset="0"/>
                <a:cs typeface="Times New Roman" panose="02020603050405020304" pitchFamily="18" charset="0"/>
              </a:rPr>
              <a:t>Huffman</a:t>
            </a:r>
            <a:r>
              <a:rPr lang="zh-CN" altLang="en-US" sz="2000" dirty="0">
                <a:latin typeface="Times New Roman" panose="02020603050405020304" pitchFamily="18" charset="0"/>
                <a:cs typeface="Times New Roman" panose="02020603050405020304" pitchFamily="18" charset="0"/>
              </a:rPr>
              <a:t>码。</a:t>
            </a:r>
            <a:r>
              <a:rPr lang="en-US" altLang="zh-CN" sz="2000" dirty="0">
                <a:latin typeface="Times New Roman" panose="02020603050405020304" pitchFamily="18" charset="0"/>
                <a:cs typeface="Times New Roman" panose="02020603050405020304" pitchFamily="18" charset="0"/>
              </a:rPr>
              <a:t>……</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6</a:t>
            </a:r>
            <a:r>
              <a:rPr lang="zh-CN" altLang="en-US" sz="2000" dirty="0">
                <a:latin typeface="Times New Roman" panose="02020603050405020304" pitchFamily="18" charset="0"/>
                <a:cs typeface="Times New Roman" panose="02020603050405020304" pitchFamily="18" charset="0"/>
              </a:rPr>
              <a:t>）对文件进行</a:t>
            </a:r>
            <a:r>
              <a:rPr lang="en-US" altLang="zh-CN" sz="2000" dirty="0">
                <a:latin typeface="Times New Roman" panose="02020603050405020304" pitchFamily="18" charset="0"/>
                <a:cs typeface="Times New Roman" panose="02020603050405020304" pitchFamily="18" charset="0"/>
              </a:rPr>
              <a:t>Huffman</a:t>
            </a:r>
            <a:r>
              <a:rPr lang="zh-CN" altLang="en-US" sz="2000" dirty="0">
                <a:latin typeface="Times New Roman" panose="02020603050405020304" pitchFamily="18" charset="0"/>
                <a:cs typeface="Times New Roman" panose="02020603050405020304" pitchFamily="18" charset="0"/>
              </a:rPr>
              <a:t>编码。</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7</a:t>
            </a:r>
            <a:r>
              <a:rPr lang="zh-CN" altLang="en-US" sz="2000" dirty="0">
                <a:latin typeface="Times New Roman" panose="02020603050405020304" pitchFamily="18" charset="0"/>
                <a:cs typeface="Times New Roman" panose="02020603050405020304" pitchFamily="18" charset="0"/>
              </a:rPr>
              <a:t>）根据编码生成</a:t>
            </a:r>
            <a:r>
              <a:rPr lang="en-US" altLang="zh-CN" sz="2000" dirty="0" err="1">
                <a:latin typeface="Times New Roman" panose="02020603050405020304" pitchFamily="18" charset="0"/>
                <a:cs typeface="Times New Roman" panose="02020603050405020304" pitchFamily="18" charset="0"/>
              </a:rPr>
              <a:t>huf</a:t>
            </a:r>
            <a:r>
              <a:rPr lang="zh-CN" altLang="en-US" sz="2000" dirty="0">
                <a:latin typeface="Times New Roman" panose="02020603050405020304" pitchFamily="18" charset="0"/>
                <a:cs typeface="Times New Roman" panose="02020603050405020304" pitchFamily="18" charset="0"/>
              </a:rPr>
              <a:t>文件。</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8</a:t>
            </a:r>
            <a:r>
              <a:rPr lang="zh-CN" altLang="en-US" sz="2000" dirty="0">
                <a:latin typeface="Times New Roman" panose="02020603050405020304" pitchFamily="18" charset="0"/>
                <a:cs typeface="Times New Roman" panose="02020603050405020304" pitchFamily="18" charset="0"/>
              </a:rPr>
              <a:t>）计算</a:t>
            </a:r>
            <a:r>
              <a:rPr lang="en-US" altLang="zh-CN" sz="2000" dirty="0">
                <a:latin typeface="Times New Roman" panose="02020603050405020304" pitchFamily="18" charset="0"/>
                <a:cs typeface="Times New Roman" panose="02020603050405020304" pitchFamily="18" charset="0"/>
              </a:rPr>
              <a:t>Huffman</a:t>
            </a:r>
            <a:r>
              <a:rPr lang="zh-CN" altLang="en-US" sz="2000" dirty="0">
                <a:latin typeface="Times New Roman" panose="02020603050405020304" pitchFamily="18" charset="0"/>
                <a:cs typeface="Times New Roman" panose="02020603050405020304" pitchFamily="18" charset="0"/>
              </a:rPr>
              <a:t>压缩率。</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9</a:t>
            </a:r>
            <a:r>
              <a:rPr lang="zh-CN" altLang="en-US" sz="2000" dirty="0">
                <a:latin typeface="Times New Roman" panose="02020603050405020304" pitchFamily="18" charset="0"/>
                <a:cs typeface="Times New Roman" panose="02020603050405020304" pitchFamily="18" charset="0"/>
              </a:rPr>
              <a:t>）根据编码翻译</a:t>
            </a:r>
            <a:r>
              <a:rPr lang="en-US" altLang="zh-CN" sz="2000" dirty="0" err="1">
                <a:latin typeface="Times New Roman" panose="02020603050405020304" pitchFamily="18" charset="0"/>
                <a:cs typeface="Times New Roman" panose="02020603050405020304" pitchFamily="18" charset="0"/>
              </a:rPr>
              <a:t>huf</a:t>
            </a:r>
            <a:r>
              <a:rPr lang="zh-CN" altLang="en-US" sz="2000" dirty="0">
                <a:latin typeface="Times New Roman" panose="02020603050405020304" pitchFamily="18" charset="0"/>
                <a:cs typeface="Times New Roman" panose="02020603050405020304" pitchFamily="18" charset="0"/>
              </a:rPr>
              <a:t>文件。</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）对</a:t>
            </a:r>
            <a:r>
              <a:rPr lang="en-US" altLang="zh-CN" sz="2000" dirty="0" err="1">
                <a:latin typeface="Times New Roman" panose="02020603050405020304" pitchFamily="18" charset="0"/>
                <a:cs typeface="Times New Roman" panose="02020603050405020304" pitchFamily="18" charset="0"/>
              </a:rPr>
              <a:t>huf</a:t>
            </a:r>
            <a:r>
              <a:rPr lang="zh-CN" altLang="en-US" sz="2000" dirty="0">
                <a:latin typeface="Times New Roman" panose="02020603050405020304" pitchFamily="18" charset="0"/>
                <a:cs typeface="Times New Roman" panose="02020603050405020304" pitchFamily="18" charset="0"/>
              </a:rPr>
              <a:t>翻译文件进行解码。</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11</a:t>
            </a:r>
            <a:r>
              <a:rPr lang="zh-CN" altLang="en-US" sz="2000" dirty="0">
                <a:latin typeface="Times New Roman" panose="02020603050405020304" pitchFamily="18" charset="0"/>
                <a:cs typeface="Times New Roman" panose="02020603050405020304" pitchFamily="18" charset="0"/>
              </a:rPr>
              <a:t>）比较输入文件与输出文件。</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12</a:t>
            </a:r>
            <a:r>
              <a:rPr lang="zh-CN" altLang="en-US" sz="2000" dirty="0">
                <a:latin typeface="Times New Roman" panose="02020603050405020304" pitchFamily="18" charset="0"/>
                <a:cs typeface="Times New Roman" panose="02020603050405020304" pitchFamily="18" charset="0"/>
              </a:rPr>
              <a:t>）文件自检与恢复。</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13</a:t>
            </a:r>
            <a:r>
              <a:rPr lang="zh-CN" altLang="en-US" sz="2000" dirty="0">
                <a:latin typeface="Times New Roman" panose="02020603050405020304" pitchFamily="18" charset="0"/>
                <a:cs typeface="Times New Roman" panose="02020603050405020304" pitchFamily="18" charset="0"/>
              </a:rPr>
              <a:t>）读入未完成文件。</a:t>
            </a:r>
            <a:r>
              <a:rPr lang="en-US" altLang="zh-CN" sz="2000" dirty="0">
                <a:latin typeface="Times New Roman" panose="02020603050405020304" pitchFamily="18" charset="0"/>
                <a:cs typeface="Times New Roman" panose="02020603050405020304" pitchFamily="18" charset="0"/>
              </a:rPr>
              <a:t> …… </a:t>
            </a:r>
          </a:p>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14</a:t>
            </a:r>
            <a:r>
              <a:rPr lang="zh-CN" altLang="en-US" sz="2000" dirty="0">
                <a:latin typeface="Times New Roman" panose="02020603050405020304" pitchFamily="18" charset="0"/>
                <a:cs typeface="Times New Roman" panose="02020603050405020304" pitchFamily="18" charset="0"/>
              </a:rPr>
              <a:t>）程序执行结束，询问是否返回菜单。</a:t>
            </a:r>
          </a:p>
          <a:p>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如果选择是，则返回菜单；如果不是，则退出程序</a:t>
            </a:r>
          </a:p>
        </p:txBody>
      </p:sp>
    </p:spTree>
    <p:extLst>
      <p:ext uri="{BB962C8B-B14F-4D97-AF65-F5344CB8AC3E}">
        <p14:creationId xmlns:p14="http://schemas.microsoft.com/office/powerpoint/2010/main" val="137227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wipe(left)">
                                      <p:cBhvr>
                                        <p:cTn id="31" dur="500"/>
                                        <p:tgtEl>
                                          <p:spTgt spid="2">
                                            <p:txEl>
                                              <p:pRg st="6" end="6"/>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wipe(left)">
                                      <p:cBhvr>
                                        <p:cTn id="35" dur="500"/>
                                        <p:tgtEl>
                                          <p:spTgt spid="2">
                                            <p:txEl>
                                              <p:pRg st="7" end="7"/>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wipe(left)">
                                      <p:cBhvr>
                                        <p:cTn id="39" dur="500"/>
                                        <p:tgtEl>
                                          <p:spTgt spid="2">
                                            <p:txEl>
                                              <p:pRg st="8" end="8"/>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wipe(left)">
                                      <p:cBhvr>
                                        <p:cTn id="43" dur="500"/>
                                        <p:tgtEl>
                                          <p:spTgt spid="2">
                                            <p:txEl>
                                              <p:pRg st="9" end="9"/>
                                            </p:txEl>
                                          </p:spTgt>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wipe(left)">
                                      <p:cBhvr>
                                        <p:cTn id="47" dur="500"/>
                                        <p:tgtEl>
                                          <p:spTgt spid="2">
                                            <p:txEl>
                                              <p:pRg st="10" end="10"/>
                                            </p:txEl>
                                          </p:spTgt>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animEffect transition="in" filter="wipe(left)">
                                      <p:cBhvr>
                                        <p:cTn id="51" dur="500"/>
                                        <p:tgtEl>
                                          <p:spTgt spid="2">
                                            <p:txEl>
                                              <p:pRg st="11" end="11"/>
                                            </p:txEl>
                                          </p:spTgt>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animEffect transition="in" filter="wipe(left)">
                                      <p:cBhvr>
                                        <p:cTn id="55" dur="500"/>
                                        <p:tgtEl>
                                          <p:spTgt spid="2">
                                            <p:txEl>
                                              <p:pRg st="12" end="12"/>
                                            </p:txEl>
                                          </p:spTgt>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animEffect transition="in" filter="wipe(left)">
                                      <p:cBhvr>
                                        <p:cTn id="59" dur="500"/>
                                        <p:tgtEl>
                                          <p:spTgt spid="2">
                                            <p:txEl>
                                              <p:pRg st="13" end="13"/>
                                            </p:txEl>
                                          </p:spTgt>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animEffect transition="in" filter="wipe(left)">
                                      <p:cBhvr>
                                        <p:cTn id="63" dur="500"/>
                                        <p:tgtEl>
                                          <p:spTgt spid="2">
                                            <p:txEl>
                                              <p:pRg st="14" end="14"/>
                                            </p:txEl>
                                          </p:spTgt>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animEffect transition="in" filter="wipe(left)">
                                      <p:cBhvr>
                                        <p:cTn id="67" dur="500"/>
                                        <p:tgtEl>
                                          <p:spTgt spid="2">
                                            <p:txEl>
                                              <p:pRg st="15" end="15"/>
                                            </p:txEl>
                                          </p:spTgt>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2">
                                            <p:txEl>
                                              <p:pRg st="16" end="16"/>
                                            </p:txEl>
                                          </p:spTgt>
                                        </p:tgtEl>
                                        <p:attrNameLst>
                                          <p:attrName>style.visibility</p:attrName>
                                        </p:attrNameLst>
                                      </p:cBhvr>
                                      <p:to>
                                        <p:strVal val="visible"/>
                                      </p:to>
                                    </p:set>
                                    <p:animEffect transition="in" filter="wipe(left)">
                                      <p:cBhvr>
                                        <p:cTn id="71"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16D4CBC-D564-493E-9B37-791FE551675D}"/>
              </a:ext>
            </a:extLst>
          </p:cNvPr>
          <p:cNvSpPr/>
          <p:nvPr/>
        </p:nvSpPr>
        <p:spPr>
          <a:xfrm rot="4832515">
            <a:off x="-1111250" y="3270250"/>
            <a:ext cx="7340601" cy="3206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2" name="图片 25">
            <a:extLst>
              <a:ext uri="{FF2B5EF4-FFF2-40B4-BE49-F238E27FC236}">
                <a16:creationId xmlns:a16="http://schemas.microsoft.com/office/drawing/2014/main" id="{9AC7F515-B679-4494-B0C7-D63DD93D4B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74976" cy="687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E166253F-617F-4B5E-B4DB-5557B9C976B7}"/>
              </a:ext>
            </a:extLst>
          </p:cNvPr>
          <p:cNvGrpSpPr/>
          <p:nvPr/>
        </p:nvGrpSpPr>
        <p:grpSpPr>
          <a:xfrm>
            <a:off x="744537" y="0"/>
            <a:ext cx="3629025" cy="4021137"/>
            <a:chOff x="1171575" y="1322388"/>
            <a:chExt cx="3629025" cy="4021137"/>
          </a:xfrm>
        </p:grpSpPr>
        <p:grpSp>
          <p:nvGrpSpPr>
            <p:cNvPr id="3" name="组合 3">
              <a:extLst>
                <a:ext uri="{FF2B5EF4-FFF2-40B4-BE49-F238E27FC236}">
                  <a16:creationId xmlns:a16="http://schemas.microsoft.com/office/drawing/2014/main" id="{DCBDEE0E-9507-4C74-A372-C87BC98EDCAA}"/>
                </a:ext>
              </a:extLst>
            </p:cNvPr>
            <p:cNvGrpSpPr>
              <a:grpSpLocks/>
            </p:cNvGrpSpPr>
            <p:nvPr/>
          </p:nvGrpSpPr>
          <p:grpSpPr bwMode="auto">
            <a:xfrm>
              <a:off x="1171575" y="1322388"/>
              <a:ext cx="3629025" cy="4021137"/>
              <a:chOff x="0" y="0"/>
              <a:chExt cx="3926934" cy="4352253"/>
            </a:xfrm>
          </p:grpSpPr>
          <p:sp>
            <p:nvSpPr>
              <p:cNvPr id="6" name="等腰三角形 4">
                <a:extLst>
                  <a:ext uri="{FF2B5EF4-FFF2-40B4-BE49-F238E27FC236}">
                    <a16:creationId xmlns:a16="http://schemas.microsoft.com/office/drawing/2014/main" id="{7B9D404A-D4AA-45AB-8767-2F53C1D49593}"/>
                  </a:ext>
                </a:extLst>
              </p:cNvPr>
              <p:cNvSpPr>
                <a:spLocks noChangeArrowheads="1"/>
              </p:cNvSpPr>
              <p:nvPr/>
            </p:nvSpPr>
            <p:spPr bwMode="auto">
              <a:xfrm rot="-4373613">
                <a:off x="-268014" y="268014"/>
                <a:ext cx="3886200" cy="3350172"/>
              </a:xfrm>
              <a:prstGeom prst="triangle">
                <a:avLst>
                  <a:gd name="adj" fmla="val 50000"/>
                </a:avLst>
              </a:prstGeom>
              <a:noFill/>
              <a:ln w="1905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等腰三角形 5">
                <a:extLst>
                  <a:ext uri="{FF2B5EF4-FFF2-40B4-BE49-F238E27FC236}">
                    <a16:creationId xmlns:a16="http://schemas.microsoft.com/office/drawing/2014/main" id="{026EBDC6-0D91-4C98-89CA-0C953B08F977}"/>
                  </a:ext>
                </a:extLst>
              </p:cNvPr>
              <p:cNvSpPr>
                <a:spLocks noChangeArrowheads="1"/>
              </p:cNvSpPr>
              <p:nvPr/>
            </p:nvSpPr>
            <p:spPr bwMode="auto">
              <a:xfrm rot="-5400000">
                <a:off x="-55590" y="665598"/>
                <a:ext cx="3565365" cy="3073590"/>
              </a:xfrm>
              <a:prstGeom prst="triangle">
                <a:avLst>
                  <a:gd name="adj" fmla="val 50000"/>
                </a:avLst>
              </a:prstGeom>
              <a:solidFill>
                <a:srgbClr val="3CBBC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8" name="椭圆 6">
                <a:extLst>
                  <a:ext uri="{FF2B5EF4-FFF2-40B4-BE49-F238E27FC236}">
                    <a16:creationId xmlns:a16="http://schemas.microsoft.com/office/drawing/2014/main" id="{5CA4513A-78B7-452D-A845-E85CD51B8A74}"/>
                  </a:ext>
                </a:extLst>
              </p:cNvPr>
              <p:cNvSpPr>
                <a:spLocks noChangeArrowheads="1"/>
              </p:cNvSpPr>
              <p:nvPr/>
            </p:nvSpPr>
            <p:spPr bwMode="auto">
              <a:xfrm>
                <a:off x="25197" y="1363044"/>
                <a:ext cx="228600" cy="22860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椭圆 7">
                <a:extLst>
                  <a:ext uri="{FF2B5EF4-FFF2-40B4-BE49-F238E27FC236}">
                    <a16:creationId xmlns:a16="http://schemas.microsoft.com/office/drawing/2014/main" id="{7AED332F-8401-47F4-ABF0-3133C4E1F26F}"/>
                  </a:ext>
                </a:extLst>
              </p:cNvPr>
              <p:cNvSpPr>
                <a:spLocks noChangeArrowheads="1"/>
              </p:cNvSpPr>
              <p:nvPr/>
            </p:nvSpPr>
            <p:spPr bwMode="auto">
              <a:xfrm>
                <a:off x="2577897" y="4123653"/>
                <a:ext cx="228600" cy="22860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0" name="椭圆 8">
                <a:extLst>
                  <a:ext uri="{FF2B5EF4-FFF2-40B4-BE49-F238E27FC236}">
                    <a16:creationId xmlns:a16="http://schemas.microsoft.com/office/drawing/2014/main" id="{21A87752-45B3-4839-A33A-2087B53D08FE}"/>
                  </a:ext>
                </a:extLst>
              </p:cNvPr>
              <p:cNvSpPr>
                <a:spLocks noChangeArrowheads="1"/>
              </p:cNvSpPr>
              <p:nvPr/>
            </p:nvSpPr>
            <p:spPr bwMode="auto">
              <a:xfrm>
                <a:off x="3698334" y="500199"/>
                <a:ext cx="228600" cy="22860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sp>
          <p:nvSpPr>
            <p:cNvPr id="4" name="文本框 9">
              <a:extLst>
                <a:ext uri="{FF2B5EF4-FFF2-40B4-BE49-F238E27FC236}">
                  <a16:creationId xmlns:a16="http://schemas.microsoft.com/office/drawing/2014/main" id="{9A753D60-0B6A-4D03-94C0-8E39BB7E7DE7}"/>
                </a:ext>
              </a:extLst>
            </p:cNvPr>
            <p:cNvSpPr txBox="1">
              <a:spLocks noChangeArrowheads="1"/>
            </p:cNvSpPr>
            <p:nvPr/>
          </p:nvSpPr>
          <p:spPr bwMode="auto">
            <a:xfrm>
              <a:off x="1870075" y="3178175"/>
              <a:ext cx="231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微软雅黑" panose="020B0503020204020204" pitchFamily="34" charset="-122"/>
                  <a:ea typeface="微软雅黑" panose="020B0503020204020204" pitchFamily="34" charset="-122"/>
                </a:rPr>
                <a:t>CONTENTS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10">
              <a:extLst>
                <a:ext uri="{FF2B5EF4-FFF2-40B4-BE49-F238E27FC236}">
                  <a16:creationId xmlns:a16="http://schemas.microsoft.com/office/drawing/2014/main" id="{161AAA30-2A43-44D7-9E5D-2776BB221F83}"/>
                </a:ext>
              </a:extLst>
            </p:cNvPr>
            <p:cNvSpPr txBox="1">
              <a:spLocks noChangeArrowheads="1"/>
            </p:cNvSpPr>
            <p:nvPr/>
          </p:nvSpPr>
          <p:spPr bwMode="auto">
            <a:xfrm>
              <a:off x="3151188" y="2794000"/>
              <a:ext cx="920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目录</a:t>
              </a:r>
            </a:p>
          </p:txBody>
        </p:sp>
      </p:grpSp>
      <p:grpSp>
        <p:nvGrpSpPr>
          <p:cNvPr id="13" name="组合 5">
            <a:extLst>
              <a:ext uri="{FF2B5EF4-FFF2-40B4-BE49-F238E27FC236}">
                <a16:creationId xmlns:a16="http://schemas.microsoft.com/office/drawing/2014/main" id="{A0E8AF28-2E09-4D78-837E-DCFA8C47C2A0}"/>
              </a:ext>
            </a:extLst>
          </p:cNvPr>
          <p:cNvGrpSpPr>
            <a:grpSpLocks/>
          </p:cNvGrpSpPr>
          <p:nvPr/>
        </p:nvGrpSpPr>
        <p:grpSpPr bwMode="auto">
          <a:xfrm>
            <a:off x="5459413" y="673352"/>
            <a:ext cx="4008437" cy="960437"/>
            <a:chOff x="5090665" y="1074185"/>
            <a:chExt cx="5345106" cy="1281192"/>
          </a:xfrm>
        </p:grpSpPr>
        <p:grpSp>
          <p:nvGrpSpPr>
            <p:cNvPr id="14" name="组合 6">
              <a:extLst>
                <a:ext uri="{FF2B5EF4-FFF2-40B4-BE49-F238E27FC236}">
                  <a16:creationId xmlns:a16="http://schemas.microsoft.com/office/drawing/2014/main" id="{4A657C40-403C-4044-AECF-FFCB21E7005D}"/>
                </a:ext>
              </a:extLst>
            </p:cNvPr>
            <p:cNvGrpSpPr>
              <a:grpSpLocks/>
            </p:cNvGrpSpPr>
            <p:nvPr/>
          </p:nvGrpSpPr>
          <p:grpSpPr bwMode="auto">
            <a:xfrm>
              <a:off x="5090665" y="1074185"/>
              <a:ext cx="1182913" cy="1281192"/>
              <a:chOff x="7369556" y="1403950"/>
              <a:chExt cx="1182913" cy="1281192"/>
            </a:xfrm>
          </p:grpSpPr>
          <p:grpSp>
            <p:nvGrpSpPr>
              <p:cNvPr id="16" name="组合 8">
                <a:extLst>
                  <a:ext uri="{FF2B5EF4-FFF2-40B4-BE49-F238E27FC236}">
                    <a16:creationId xmlns:a16="http://schemas.microsoft.com/office/drawing/2014/main" id="{2AC46033-6478-4061-94CF-50B4ADD7EAAB}"/>
                  </a:ext>
                </a:extLst>
              </p:cNvPr>
              <p:cNvGrpSpPr>
                <a:grpSpLocks/>
              </p:cNvGrpSpPr>
              <p:nvPr/>
            </p:nvGrpSpPr>
            <p:grpSpPr bwMode="auto">
              <a:xfrm>
                <a:off x="7369556" y="1403950"/>
                <a:ext cx="1182913" cy="1281192"/>
                <a:chOff x="8011886" y="1882922"/>
                <a:chExt cx="1182913" cy="1281192"/>
              </a:xfrm>
            </p:grpSpPr>
            <p:sp>
              <p:nvSpPr>
                <p:cNvPr id="18" name="椭圆 17">
                  <a:extLst>
                    <a:ext uri="{FF2B5EF4-FFF2-40B4-BE49-F238E27FC236}">
                      <a16:creationId xmlns:a16="http://schemas.microsoft.com/office/drawing/2014/main" id="{BA9161EF-8B46-49AD-9ED8-1232723B320D}"/>
                    </a:ext>
                  </a:extLst>
                </p:cNvPr>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9" name="椭圆 18">
                  <a:extLst>
                    <a:ext uri="{FF2B5EF4-FFF2-40B4-BE49-F238E27FC236}">
                      <a16:creationId xmlns:a16="http://schemas.microsoft.com/office/drawing/2014/main" id="{908A0021-754F-423B-84C3-2C268E30397C}"/>
                    </a:ext>
                  </a:extLst>
                </p:cNvPr>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0" name="椭圆 19">
                  <a:extLst>
                    <a:ext uri="{FF2B5EF4-FFF2-40B4-BE49-F238E27FC236}">
                      <a16:creationId xmlns:a16="http://schemas.microsoft.com/office/drawing/2014/main" id="{0E8CFB62-937C-4FFF-8DC2-8554ECB0F775}"/>
                    </a:ext>
                  </a:extLst>
                </p:cNvPr>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7" name="文本框 9">
                <a:extLst>
                  <a:ext uri="{FF2B5EF4-FFF2-40B4-BE49-F238E27FC236}">
                    <a16:creationId xmlns:a16="http://schemas.microsoft.com/office/drawing/2014/main" id="{C64E6DD5-8C31-4D0D-9755-510BC5F512A6}"/>
                  </a:ext>
                </a:extLst>
              </p:cNvPr>
              <p:cNvSpPr txBox="1">
                <a:spLocks noChangeArrowheads="1"/>
              </p:cNvSpPr>
              <p:nvPr/>
            </p:nvSpPr>
            <p:spPr bwMode="auto">
              <a:xfrm>
                <a:off x="7536447" y="1807204"/>
                <a:ext cx="856365" cy="6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dirty="0">
                    <a:solidFill>
                      <a:srgbClr val="FFFFFF"/>
                    </a:solidFill>
                    <a:latin typeface="微软雅黑" panose="020B0503020204020204" pitchFamily="34" charset="-122"/>
                  </a:rPr>
                  <a:t>01</a:t>
                </a:r>
                <a:endParaRPr lang="zh-CN" altLang="en-US" sz="2700" b="1" dirty="0">
                  <a:solidFill>
                    <a:srgbClr val="FFFFFF"/>
                  </a:solidFill>
                  <a:latin typeface="微软雅黑" panose="020B0503020204020204" pitchFamily="34" charset="-122"/>
                </a:endParaRPr>
              </a:p>
            </p:txBody>
          </p:sp>
        </p:grpSp>
        <p:sp>
          <p:nvSpPr>
            <p:cNvPr id="15" name="矩形 14">
              <a:extLst>
                <a:ext uri="{FF2B5EF4-FFF2-40B4-BE49-F238E27FC236}">
                  <a16:creationId xmlns:a16="http://schemas.microsoft.com/office/drawing/2014/main" id="{7EEFF0C4-0F45-4BAA-886C-3FFC6649937F}"/>
                </a:ext>
              </a:extLst>
            </p:cNvPr>
            <p:cNvSpPr/>
            <p:nvPr/>
          </p:nvSpPr>
          <p:spPr>
            <a:xfrm>
              <a:off x="6462399" y="1377012"/>
              <a:ext cx="3973372" cy="697959"/>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算法设计思想</a:t>
              </a:r>
            </a:p>
          </p:txBody>
        </p:sp>
      </p:grpSp>
      <p:grpSp>
        <p:nvGrpSpPr>
          <p:cNvPr id="21" name="组合 13">
            <a:extLst>
              <a:ext uri="{FF2B5EF4-FFF2-40B4-BE49-F238E27FC236}">
                <a16:creationId xmlns:a16="http://schemas.microsoft.com/office/drawing/2014/main" id="{45E0F32B-5EFF-47BC-8878-6DF2745D1134}"/>
              </a:ext>
            </a:extLst>
          </p:cNvPr>
          <p:cNvGrpSpPr>
            <a:grpSpLocks/>
          </p:cNvGrpSpPr>
          <p:nvPr/>
        </p:nvGrpSpPr>
        <p:grpSpPr bwMode="auto">
          <a:xfrm>
            <a:off x="5459413" y="2163366"/>
            <a:ext cx="4008437" cy="962025"/>
            <a:chOff x="5090665" y="2883488"/>
            <a:chExt cx="5345106" cy="1281192"/>
          </a:xfrm>
        </p:grpSpPr>
        <p:grpSp>
          <p:nvGrpSpPr>
            <p:cNvPr id="22" name="组合 14">
              <a:extLst>
                <a:ext uri="{FF2B5EF4-FFF2-40B4-BE49-F238E27FC236}">
                  <a16:creationId xmlns:a16="http://schemas.microsoft.com/office/drawing/2014/main" id="{DE7F8BB9-8E8A-4DBF-8ACC-7B5BC1CC4280}"/>
                </a:ext>
              </a:extLst>
            </p:cNvPr>
            <p:cNvGrpSpPr>
              <a:grpSpLocks/>
            </p:cNvGrpSpPr>
            <p:nvPr/>
          </p:nvGrpSpPr>
          <p:grpSpPr bwMode="auto">
            <a:xfrm>
              <a:off x="5090665" y="2883488"/>
              <a:ext cx="1182913" cy="1281192"/>
              <a:chOff x="7369556" y="1403950"/>
              <a:chExt cx="1182913" cy="1281192"/>
            </a:xfrm>
          </p:grpSpPr>
          <p:grpSp>
            <p:nvGrpSpPr>
              <p:cNvPr id="24" name="组合 16">
                <a:extLst>
                  <a:ext uri="{FF2B5EF4-FFF2-40B4-BE49-F238E27FC236}">
                    <a16:creationId xmlns:a16="http://schemas.microsoft.com/office/drawing/2014/main" id="{74726620-020E-41AE-BC98-B4E07AC7360B}"/>
                  </a:ext>
                </a:extLst>
              </p:cNvPr>
              <p:cNvGrpSpPr>
                <a:grpSpLocks/>
              </p:cNvGrpSpPr>
              <p:nvPr/>
            </p:nvGrpSpPr>
            <p:grpSpPr bwMode="auto">
              <a:xfrm>
                <a:off x="7369556" y="1403950"/>
                <a:ext cx="1182913" cy="1281192"/>
                <a:chOff x="8011886" y="1882922"/>
                <a:chExt cx="1182913" cy="1281192"/>
              </a:xfrm>
            </p:grpSpPr>
            <p:sp>
              <p:nvSpPr>
                <p:cNvPr id="26" name="椭圆 25">
                  <a:extLst>
                    <a:ext uri="{FF2B5EF4-FFF2-40B4-BE49-F238E27FC236}">
                      <a16:creationId xmlns:a16="http://schemas.microsoft.com/office/drawing/2014/main" id="{EC99D6C4-67C8-498F-8FE6-1ED916AFB26F}"/>
                    </a:ext>
                  </a:extLst>
                </p:cNvPr>
                <p:cNvSpPr/>
                <p:nvPr/>
              </p:nvSpPr>
              <p:spPr>
                <a:xfrm>
                  <a:off x="8011886" y="2060513"/>
                  <a:ext cx="1102891" cy="1103601"/>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7" name="椭圆 26">
                  <a:extLst>
                    <a:ext uri="{FF2B5EF4-FFF2-40B4-BE49-F238E27FC236}">
                      <a16:creationId xmlns:a16="http://schemas.microsoft.com/office/drawing/2014/main" id="{A49E9DC9-0DA6-469F-869D-1394F5B6D460}"/>
                    </a:ext>
                  </a:extLst>
                </p:cNvPr>
                <p:cNvSpPr/>
                <p:nvPr/>
              </p:nvSpPr>
              <p:spPr>
                <a:xfrm>
                  <a:off x="8767609" y="2047828"/>
                  <a:ext cx="347167" cy="348840"/>
                </a:xfrm>
                <a:prstGeom prst="ellipse">
                  <a:avLst/>
                </a:prstGeom>
                <a:solidFill>
                  <a:srgbClr val="FEDC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8" name="椭圆 27">
                  <a:extLst>
                    <a:ext uri="{FF2B5EF4-FFF2-40B4-BE49-F238E27FC236}">
                      <a16:creationId xmlns:a16="http://schemas.microsoft.com/office/drawing/2014/main" id="{0C122D9E-ED2F-4C2F-869E-E86D30BEBACB}"/>
                    </a:ext>
                  </a:extLst>
                </p:cNvPr>
                <p:cNvSpPr/>
                <p:nvPr/>
              </p:nvSpPr>
              <p:spPr>
                <a:xfrm>
                  <a:off x="9036453" y="1882922"/>
                  <a:ext cx="158765" cy="160678"/>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5" name="文本框 17">
                <a:extLst>
                  <a:ext uri="{FF2B5EF4-FFF2-40B4-BE49-F238E27FC236}">
                    <a16:creationId xmlns:a16="http://schemas.microsoft.com/office/drawing/2014/main" id="{951D222E-6704-4BF6-A111-6237739784AF}"/>
                  </a:ext>
                </a:extLst>
              </p:cNvPr>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rPr>
                  <a:t>02</a:t>
                </a:r>
                <a:endParaRPr lang="zh-CN" altLang="en-US" sz="2700" b="1">
                  <a:solidFill>
                    <a:srgbClr val="FFFFFF"/>
                  </a:solidFill>
                  <a:latin typeface="微软雅黑" panose="020B0503020204020204" pitchFamily="34" charset="-122"/>
                </a:endParaRPr>
              </a:p>
            </p:txBody>
          </p:sp>
        </p:grpSp>
        <p:sp>
          <p:nvSpPr>
            <p:cNvPr id="23" name="矩形 22">
              <a:extLst>
                <a:ext uri="{FF2B5EF4-FFF2-40B4-BE49-F238E27FC236}">
                  <a16:creationId xmlns:a16="http://schemas.microsoft.com/office/drawing/2014/main" id="{B6A7DBC2-39C9-4FC6-BDFE-82F0BCC4571B}"/>
                </a:ext>
              </a:extLst>
            </p:cNvPr>
            <p:cNvSpPr/>
            <p:nvPr/>
          </p:nvSpPr>
          <p:spPr>
            <a:xfrm>
              <a:off x="6462399" y="3139304"/>
              <a:ext cx="3973372" cy="696807"/>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程序结构</a:t>
              </a:r>
            </a:p>
          </p:txBody>
        </p:sp>
      </p:grpSp>
      <p:grpSp>
        <p:nvGrpSpPr>
          <p:cNvPr id="29" name="组合 21">
            <a:extLst>
              <a:ext uri="{FF2B5EF4-FFF2-40B4-BE49-F238E27FC236}">
                <a16:creationId xmlns:a16="http://schemas.microsoft.com/office/drawing/2014/main" id="{F0BACC73-4F7B-4F79-A6F6-E197C49F8C41}"/>
              </a:ext>
            </a:extLst>
          </p:cNvPr>
          <p:cNvGrpSpPr>
            <a:grpSpLocks/>
          </p:cNvGrpSpPr>
          <p:nvPr/>
        </p:nvGrpSpPr>
        <p:grpSpPr bwMode="auto">
          <a:xfrm>
            <a:off x="5459413" y="3654968"/>
            <a:ext cx="4008437" cy="960438"/>
            <a:chOff x="5090665" y="4692792"/>
            <a:chExt cx="5345106" cy="1281192"/>
          </a:xfrm>
        </p:grpSpPr>
        <p:grpSp>
          <p:nvGrpSpPr>
            <p:cNvPr id="30" name="组合 22">
              <a:extLst>
                <a:ext uri="{FF2B5EF4-FFF2-40B4-BE49-F238E27FC236}">
                  <a16:creationId xmlns:a16="http://schemas.microsoft.com/office/drawing/2014/main" id="{E254F560-DF13-46DD-9793-E267848C4EA5}"/>
                </a:ext>
              </a:extLst>
            </p:cNvPr>
            <p:cNvGrpSpPr>
              <a:grpSpLocks/>
            </p:cNvGrpSpPr>
            <p:nvPr/>
          </p:nvGrpSpPr>
          <p:grpSpPr bwMode="auto">
            <a:xfrm>
              <a:off x="5090665" y="4692792"/>
              <a:ext cx="1182913" cy="1281192"/>
              <a:chOff x="7369556" y="1403950"/>
              <a:chExt cx="1182913" cy="1281192"/>
            </a:xfrm>
          </p:grpSpPr>
          <p:grpSp>
            <p:nvGrpSpPr>
              <p:cNvPr id="32" name="组合 24">
                <a:extLst>
                  <a:ext uri="{FF2B5EF4-FFF2-40B4-BE49-F238E27FC236}">
                    <a16:creationId xmlns:a16="http://schemas.microsoft.com/office/drawing/2014/main" id="{6D8ECA60-C4C7-45A4-9220-785F03B67800}"/>
                  </a:ext>
                </a:extLst>
              </p:cNvPr>
              <p:cNvGrpSpPr>
                <a:grpSpLocks/>
              </p:cNvGrpSpPr>
              <p:nvPr/>
            </p:nvGrpSpPr>
            <p:grpSpPr bwMode="auto">
              <a:xfrm>
                <a:off x="7369556" y="1403950"/>
                <a:ext cx="1182913" cy="1281192"/>
                <a:chOff x="8011886" y="1882922"/>
                <a:chExt cx="1182913" cy="1281192"/>
              </a:xfrm>
            </p:grpSpPr>
            <p:sp>
              <p:nvSpPr>
                <p:cNvPr id="34" name="椭圆 33">
                  <a:extLst>
                    <a:ext uri="{FF2B5EF4-FFF2-40B4-BE49-F238E27FC236}">
                      <a16:creationId xmlns:a16="http://schemas.microsoft.com/office/drawing/2014/main" id="{874C3A3F-95A4-48EA-9617-B8FAF38728D3}"/>
                    </a:ext>
                  </a:extLst>
                </p:cNvPr>
                <p:cNvSpPr/>
                <p:nvPr/>
              </p:nvSpPr>
              <p:spPr>
                <a:xfrm>
                  <a:off x="8011886" y="2060806"/>
                  <a:ext cx="1102891" cy="1103308"/>
                </a:xfrm>
                <a:prstGeom prst="ellipse">
                  <a:avLst/>
                </a:prstGeom>
                <a:solidFill>
                  <a:srgbClr val="F08A7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35" name="椭圆 34">
                  <a:extLst>
                    <a:ext uri="{FF2B5EF4-FFF2-40B4-BE49-F238E27FC236}">
                      <a16:creationId xmlns:a16="http://schemas.microsoft.com/office/drawing/2014/main" id="{13A71DE9-01A2-4F7D-8CED-F905F4108599}"/>
                    </a:ext>
                  </a:extLst>
                </p:cNvPr>
                <p:cNvSpPr/>
                <p:nvPr/>
              </p:nvSpPr>
              <p:spPr>
                <a:xfrm>
                  <a:off x="8767609" y="2048100"/>
                  <a:ext cx="347167" cy="349416"/>
                </a:xfrm>
                <a:prstGeom prst="ellipse">
                  <a:avLst/>
                </a:prstGeom>
                <a:solidFill>
                  <a:srgbClr val="F08A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36" name="椭圆 35">
                  <a:extLst>
                    <a:ext uri="{FF2B5EF4-FFF2-40B4-BE49-F238E27FC236}">
                      <a16:creationId xmlns:a16="http://schemas.microsoft.com/office/drawing/2014/main" id="{79CD7836-42BB-48A5-95EB-433F42554F5B}"/>
                    </a:ext>
                  </a:extLst>
                </p:cNvPr>
                <p:cNvSpPr/>
                <p:nvPr/>
              </p:nvSpPr>
              <p:spPr>
                <a:xfrm>
                  <a:off x="9036453" y="1882922"/>
                  <a:ext cx="158765" cy="158826"/>
                </a:xfrm>
                <a:prstGeom prst="ellipse">
                  <a:avLst/>
                </a:prstGeom>
                <a:solidFill>
                  <a:srgbClr val="F08A7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33" name="文本框 25">
                <a:extLst>
                  <a:ext uri="{FF2B5EF4-FFF2-40B4-BE49-F238E27FC236}">
                    <a16:creationId xmlns:a16="http://schemas.microsoft.com/office/drawing/2014/main" id="{7CC186A7-9FDB-47DA-A1DA-3FA9AB93E0AA}"/>
                  </a:ext>
                </a:extLst>
              </p:cNvPr>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rPr>
                  <a:t>03</a:t>
                </a:r>
                <a:endParaRPr lang="zh-CN" altLang="en-US" sz="2700" b="1">
                  <a:solidFill>
                    <a:srgbClr val="FFFFFF"/>
                  </a:solidFill>
                  <a:latin typeface="微软雅黑" panose="020B0503020204020204" pitchFamily="34" charset="-122"/>
                </a:endParaRPr>
              </a:p>
            </p:txBody>
          </p:sp>
        </p:grpSp>
        <p:sp>
          <p:nvSpPr>
            <p:cNvPr id="31" name="矩形 30">
              <a:extLst>
                <a:ext uri="{FF2B5EF4-FFF2-40B4-BE49-F238E27FC236}">
                  <a16:creationId xmlns:a16="http://schemas.microsoft.com/office/drawing/2014/main" id="{0BC1E784-5672-46CC-BA05-A1B2851E21B4}"/>
                </a:ext>
              </a:extLst>
            </p:cNvPr>
            <p:cNvSpPr/>
            <p:nvPr/>
          </p:nvSpPr>
          <p:spPr>
            <a:xfrm>
              <a:off x="6462399" y="4942677"/>
              <a:ext cx="3973372" cy="697958"/>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实验结果与分析</a:t>
              </a:r>
            </a:p>
          </p:txBody>
        </p:sp>
      </p:grpSp>
      <p:grpSp>
        <p:nvGrpSpPr>
          <p:cNvPr id="37" name="组合 21">
            <a:extLst>
              <a:ext uri="{FF2B5EF4-FFF2-40B4-BE49-F238E27FC236}">
                <a16:creationId xmlns:a16="http://schemas.microsoft.com/office/drawing/2014/main" id="{4CD4129B-CE01-4263-A9A4-01860F67063F}"/>
              </a:ext>
            </a:extLst>
          </p:cNvPr>
          <p:cNvGrpSpPr>
            <a:grpSpLocks/>
          </p:cNvGrpSpPr>
          <p:nvPr/>
        </p:nvGrpSpPr>
        <p:grpSpPr bwMode="auto">
          <a:xfrm>
            <a:off x="5459413" y="5144983"/>
            <a:ext cx="4008437" cy="960438"/>
            <a:chOff x="5090665" y="4692792"/>
            <a:chExt cx="5345106" cy="1281192"/>
          </a:xfrm>
        </p:grpSpPr>
        <p:grpSp>
          <p:nvGrpSpPr>
            <p:cNvPr id="38" name="组合 22">
              <a:extLst>
                <a:ext uri="{FF2B5EF4-FFF2-40B4-BE49-F238E27FC236}">
                  <a16:creationId xmlns:a16="http://schemas.microsoft.com/office/drawing/2014/main" id="{52B442A0-3FF3-4B4A-9CCE-F00EEC2DEF2B}"/>
                </a:ext>
              </a:extLst>
            </p:cNvPr>
            <p:cNvGrpSpPr>
              <a:grpSpLocks/>
            </p:cNvGrpSpPr>
            <p:nvPr/>
          </p:nvGrpSpPr>
          <p:grpSpPr bwMode="auto">
            <a:xfrm>
              <a:off x="5090665" y="4692792"/>
              <a:ext cx="1182913" cy="1281192"/>
              <a:chOff x="7369556" y="1403950"/>
              <a:chExt cx="1182913" cy="1281192"/>
            </a:xfrm>
          </p:grpSpPr>
          <p:grpSp>
            <p:nvGrpSpPr>
              <p:cNvPr id="40" name="组合 24">
                <a:extLst>
                  <a:ext uri="{FF2B5EF4-FFF2-40B4-BE49-F238E27FC236}">
                    <a16:creationId xmlns:a16="http://schemas.microsoft.com/office/drawing/2014/main" id="{A991F60A-A9CF-42F8-B0B3-5493718FF8C3}"/>
                  </a:ext>
                </a:extLst>
              </p:cNvPr>
              <p:cNvGrpSpPr>
                <a:grpSpLocks/>
              </p:cNvGrpSpPr>
              <p:nvPr/>
            </p:nvGrpSpPr>
            <p:grpSpPr bwMode="auto">
              <a:xfrm>
                <a:off x="7369556" y="1403950"/>
                <a:ext cx="1182913" cy="1281192"/>
                <a:chOff x="8011886" y="1882922"/>
                <a:chExt cx="1182913" cy="1281192"/>
              </a:xfrm>
            </p:grpSpPr>
            <p:sp>
              <p:nvSpPr>
                <p:cNvPr id="42" name="椭圆 41">
                  <a:extLst>
                    <a:ext uri="{FF2B5EF4-FFF2-40B4-BE49-F238E27FC236}">
                      <a16:creationId xmlns:a16="http://schemas.microsoft.com/office/drawing/2014/main" id="{6C67D113-DD50-43EC-BC53-79EE408E4BFA}"/>
                    </a:ext>
                  </a:extLst>
                </p:cNvPr>
                <p:cNvSpPr/>
                <p:nvPr/>
              </p:nvSpPr>
              <p:spPr>
                <a:xfrm>
                  <a:off x="8011886" y="2060806"/>
                  <a:ext cx="1102891" cy="11033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43" name="椭圆 42">
                  <a:extLst>
                    <a:ext uri="{FF2B5EF4-FFF2-40B4-BE49-F238E27FC236}">
                      <a16:creationId xmlns:a16="http://schemas.microsoft.com/office/drawing/2014/main" id="{D90400FC-42FE-4B3C-BD63-45E4ED0568DA}"/>
                    </a:ext>
                  </a:extLst>
                </p:cNvPr>
                <p:cNvSpPr/>
                <p:nvPr/>
              </p:nvSpPr>
              <p:spPr>
                <a:xfrm>
                  <a:off x="8767609" y="2048100"/>
                  <a:ext cx="347167" cy="349416"/>
                </a:xfrm>
                <a:prstGeom prst="ellipse">
                  <a:avLst/>
                </a:prstGeom>
                <a:solidFill>
                  <a:srgbClr val="92D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44" name="椭圆 43">
                  <a:extLst>
                    <a:ext uri="{FF2B5EF4-FFF2-40B4-BE49-F238E27FC236}">
                      <a16:creationId xmlns:a16="http://schemas.microsoft.com/office/drawing/2014/main" id="{6EBC006F-0374-4A06-87E4-F5B5B1936BB1}"/>
                    </a:ext>
                  </a:extLst>
                </p:cNvPr>
                <p:cNvSpPr/>
                <p:nvPr/>
              </p:nvSpPr>
              <p:spPr>
                <a:xfrm>
                  <a:off x="9036453" y="1882922"/>
                  <a:ext cx="158765" cy="15882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41" name="文本框 25">
                <a:extLst>
                  <a:ext uri="{FF2B5EF4-FFF2-40B4-BE49-F238E27FC236}">
                    <a16:creationId xmlns:a16="http://schemas.microsoft.com/office/drawing/2014/main" id="{A0CAB2CE-3329-4D30-B4FD-0AFD8CEE26FB}"/>
                  </a:ext>
                </a:extLst>
              </p:cNvPr>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dirty="0">
                    <a:solidFill>
                      <a:srgbClr val="FFFFFF"/>
                    </a:solidFill>
                    <a:latin typeface="微软雅黑" panose="020B0503020204020204" pitchFamily="34" charset="-122"/>
                  </a:rPr>
                  <a:t>04</a:t>
                </a:r>
                <a:endParaRPr lang="zh-CN" altLang="en-US" sz="2700" b="1" dirty="0">
                  <a:solidFill>
                    <a:srgbClr val="FFFFFF"/>
                  </a:solidFill>
                  <a:latin typeface="微软雅黑" panose="020B0503020204020204" pitchFamily="34" charset="-122"/>
                </a:endParaRPr>
              </a:p>
            </p:txBody>
          </p:sp>
        </p:grpSp>
        <p:sp>
          <p:nvSpPr>
            <p:cNvPr id="39" name="矩形 38">
              <a:extLst>
                <a:ext uri="{FF2B5EF4-FFF2-40B4-BE49-F238E27FC236}">
                  <a16:creationId xmlns:a16="http://schemas.microsoft.com/office/drawing/2014/main" id="{1804CB94-0133-4216-BF9D-26716DA7C13B}"/>
                </a:ext>
              </a:extLst>
            </p:cNvPr>
            <p:cNvSpPr/>
            <p:nvPr/>
          </p:nvSpPr>
          <p:spPr>
            <a:xfrm>
              <a:off x="6462399" y="4942677"/>
              <a:ext cx="3973372" cy="697958"/>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总结分析</a:t>
              </a:r>
            </a:p>
          </p:txBody>
        </p:sp>
      </p:grpSp>
      <p:sp>
        <p:nvSpPr>
          <p:cNvPr id="45" name="Oval 21">
            <a:extLst>
              <a:ext uri="{FF2B5EF4-FFF2-40B4-BE49-F238E27FC236}">
                <a16:creationId xmlns:a16="http://schemas.microsoft.com/office/drawing/2014/main" id="{1992BF05-27BF-4857-AF0D-F4C60EAB0EB8}"/>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6" name="组合 45">
            <a:extLst>
              <a:ext uri="{FF2B5EF4-FFF2-40B4-BE49-F238E27FC236}">
                <a16:creationId xmlns:a16="http://schemas.microsoft.com/office/drawing/2014/main" id="{2BCD38BD-C5D4-4F99-8E02-AF1CE88D5A23}"/>
              </a:ext>
            </a:extLst>
          </p:cNvPr>
          <p:cNvGrpSpPr/>
          <p:nvPr/>
        </p:nvGrpSpPr>
        <p:grpSpPr>
          <a:xfrm flipH="1">
            <a:off x="10526314" y="5093992"/>
            <a:ext cx="1665686" cy="1764008"/>
            <a:chOff x="0" y="4175125"/>
            <a:chExt cx="912813" cy="968375"/>
          </a:xfrm>
        </p:grpSpPr>
        <p:sp>
          <p:nvSpPr>
            <p:cNvPr id="47" name="Oval 8">
              <a:extLst>
                <a:ext uri="{FF2B5EF4-FFF2-40B4-BE49-F238E27FC236}">
                  <a16:creationId xmlns:a16="http://schemas.microsoft.com/office/drawing/2014/main" id="{F8E3AE61-33A0-4D1C-8B65-48A3A768194A}"/>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8" name="Oval 6">
              <a:extLst>
                <a:ext uri="{FF2B5EF4-FFF2-40B4-BE49-F238E27FC236}">
                  <a16:creationId xmlns:a16="http://schemas.microsoft.com/office/drawing/2014/main" id="{FB4B52B7-7F3F-4E79-87C0-24565E66D913}"/>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9" name="Oval 7">
              <a:extLst>
                <a:ext uri="{FF2B5EF4-FFF2-40B4-BE49-F238E27FC236}">
                  <a16:creationId xmlns:a16="http://schemas.microsoft.com/office/drawing/2014/main" id="{3F52EA89-455A-495B-8616-C199C982A775}"/>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Tree>
    <p:extLst>
      <p:ext uri="{BB962C8B-B14F-4D97-AF65-F5344CB8AC3E}">
        <p14:creationId xmlns:p14="http://schemas.microsoft.com/office/powerpoint/2010/main" val="327870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8"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1E2EDC17-A513-43AC-947F-24DDA37A3754}"/>
              </a:ext>
            </a:extLst>
          </p:cNvPr>
          <p:cNvSpPr txBox="1"/>
          <p:nvPr/>
        </p:nvSpPr>
        <p:spPr>
          <a:xfrm>
            <a:off x="1145192" y="2074611"/>
            <a:ext cx="5302959" cy="347787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 typedef struct {</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char_ASCII</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value;</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char *</a:t>
            </a:r>
            <a:r>
              <a:rPr lang="en-US" altLang="zh-CN" sz="2000" dirty="0" err="1">
                <a:latin typeface="Times New Roman" panose="02020603050405020304" pitchFamily="18" charset="0"/>
                <a:cs typeface="Times New Roman" panose="02020603050405020304" pitchFamily="18" charset="0"/>
              </a:rPr>
              <a:t>Huffmancode</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Huffmancode_bit</a:t>
            </a:r>
            <a:r>
              <a:rPr lang="en-US" altLang="zh-CN" sz="2000" dirty="0">
                <a:latin typeface="Times New Roman" panose="02020603050405020304" pitchFamily="18" charset="0"/>
                <a:cs typeface="Times New Roman" panose="02020603050405020304" pitchFamily="18" charset="0"/>
              </a:rPr>
              <a:t> = 0;</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函数说明：</a:t>
            </a:r>
            <a:r>
              <a:rPr lang="en-US" altLang="zh-CN" sz="2000" dirty="0" err="1">
                <a:latin typeface="Times New Roman" panose="02020603050405020304" pitchFamily="18" charset="0"/>
                <a:cs typeface="Times New Roman" panose="02020603050405020304" pitchFamily="18" charset="0"/>
              </a:rPr>
              <a:t>char_ASCII</a:t>
            </a:r>
            <a:r>
              <a:rPr lang="zh-CN" altLang="zh-CN" sz="2000" dirty="0">
                <a:latin typeface="Times New Roman" panose="02020603050405020304" pitchFamily="18" charset="0"/>
                <a:cs typeface="Times New Roman" panose="02020603050405020304" pitchFamily="18" charset="0"/>
              </a:rPr>
              <a:t>为字符所对应的</a:t>
            </a:r>
            <a:r>
              <a:rPr lang="en-US" altLang="zh-CN" sz="2000" dirty="0">
                <a:latin typeface="Times New Roman" panose="02020603050405020304" pitchFamily="18" charset="0"/>
                <a:cs typeface="Times New Roman" panose="02020603050405020304" pitchFamily="18" charset="0"/>
              </a:rPr>
              <a:t>ASCII</a:t>
            </a:r>
            <a:r>
              <a:rPr lang="zh-CN" altLang="zh-CN" sz="2000" dirty="0">
                <a:latin typeface="Times New Roman" panose="02020603050405020304" pitchFamily="18" charset="0"/>
                <a:cs typeface="Times New Roman" panose="02020603050405020304" pitchFamily="18" charset="0"/>
              </a:rPr>
              <a:t>值；</a:t>
            </a:r>
            <a:r>
              <a:rPr lang="en-US" altLang="zh-CN" sz="2000" dirty="0">
                <a:latin typeface="Times New Roman" panose="02020603050405020304" pitchFamily="18" charset="0"/>
                <a:cs typeface="Times New Roman" panose="02020603050405020304" pitchFamily="18" charset="0"/>
              </a:rPr>
              <a:t>value</a:t>
            </a:r>
            <a:r>
              <a:rPr lang="zh-CN" altLang="zh-CN" sz="2000" dirty="0">
                <a:latin typeface="Times New Roman" panose="02020603050405020304" pitchFamily="18" charset="0"/>
                <a:cs typeface="Times New Roman" panose="02020603050405020304" pitchFamily="18" charset="0"/>
              </a:rPr>
              <a:t>为字符的出现频率或权值；</a:t>
            </a:r>
            <a:r>
              <a:rPr lang="en-US" altLang="zh-CN" sz="2000" dirty="0" err="1">
                <a:latin typeface="Times New Roman" panose="02020603050405020304" pitchFamily="18" charset="0"/>
                <a:cs typeface="Times New Roman" panose="02020603050405020304" pitchFamily="18" charset="0"/>
              </a:rPr>
              <a:t>Huffmancode</a:t>
            </a:r>
            <a:r>
              <a:rPr lang="zh-CN" altLang="zh-CN" sz="2000" dirty="0">
                <a:latin typeface="Times New Roman" panose="02020603050405020304" pitchFamily="18" charset="0"/>
                <a:cs typeface="Times New Roman" panose="02020603050405020304" pitchFamily="18" charset="0"/>
              </a:rPr>
              <a:t>为</a:t>
            </a:r>
            <a:r>
              <a:rPr lang="en-US" altLang="zh-CN" sz="2000" dirty="0">
                <a:latin typeface="Times New Roman" panose="02020603050405020304" pitchFamily="18" charset="0"/>
                <a:cs typeface="Times New Roman" panose="02020603050405020304" pitchFamily="18" charset="0"/>
              </a:rPr>
              <a:t>Huffman</a:t>
            </a:r>
            <a:r>
              <a:rPr lang="zh-CN" altLang="zh-CN" sz="2000" dirty="0">
                <a:latin typeface="Times New Roman" panose="02020603050405020304" pitchFamily="18" charset="0"/>
                <a:cs typeface="Times New Roman" panose="02020603050405020304" pitchFamily="18" charset="0"/>
              </a:rPr>
              <a:t>编码所在数组的指针；</a:t>
            </a:r>
            <a:r>
              <a:rPr lang="en-US" altLang="zh-CN" sz="2000" dirty="0" err="1">
                <a:latin typeface="Times New Roman" panose="02020603050405020304" pitchFamily="18" charset="0"/>
                <a:cs typeface="Times New Roman" panose="02020603050405020304" pitchFamily="18" charset="0"/>
              </a:rPr>
              <a:t>Huffmancode</a:t>
            </a:r>
            <a:r>
              <a:rPr lang="en-US" altLang="zh-CN" sz="2000" dirty="0">
                <a:latin typeface="Times New Roman" panose="02020603050405020304" pitchFamily="18" charset="0"/>
                <a:cs typeface="Times New Roman" panose="02020603050405020304" pitchFamily="18" charset="0"/>
              </a:rPr>
              <a:t> bit</a:t>
            </a:r>
            <a:r>
              <a:rPr lang="zh-CN" altLang="zh-CN" sz="2000" dirty="0">
                <a:latin typeface="Times New Roman" panose="02020603050405020304" pitchFamily="18" charset="0"/>
                <a:cs typeface="Times New Roman" panose="02020603050405020304" pitchFamily="18" charset="0"/>
              </a:rPr>
              <a:t>为</a:t>
            </a:r>
            <a:r>
              <a:rPr lang="en-US" altLang="zh-CN" sz="2000" dirty="0" err="1">
                <a:latin typeface="Times New Roman" panose="02020603050405020304" pitchFamily="18" charset="0"/>
                <a:cs typeface="Times New Roman" panose="02020603050405020304" pitchFamily="18" charset="0"/>
              </a:rPr>
              <a:t>Huffmancode</a:t>
            </a:r>
            <a:r>
              <a:rPr lang="zh-CN" altLang="zh-CN" sz="2000" dirty="0">
                <a:latin typeface="Times New Roman" panose="02020603050405020304" pitchFamily="18" charset="0"/>
                <a:cs typeface="Times New Roman" panose="02020603050405020304" pitchFamily="18" charset="0"/>
              </a:rPr>
              <a:t>数组的长度。</a:t>
            </a:r>
          </a:p>
          <a:p>
            <a:r>
              <a:rPr lang="zh-CN" altLang="zh-CN" sz="2000" b="1" dirty="0">
                <a:latin typeface="Times New Roman" panose="02020603050405020304" pitchFamily="18" charset="0"/>
                <a:cs typeface="Times New Roman" panose="02020603050405020304" pitchFamily="18" charset="0"/>
              </a:rPr>
              <a:t>功能：</a:t>
            </a:r>
            <a:r>
              <a:rPr lang="zh-CN" altLang="zh-CN" sz="2000" dirty="0">
                <a:latin typeface="Times New Roman" panose="02020603050405020304" pitchFamily="18" charset="0"/>
                <a:cs typeface="Times New Roman" panose="02020603050405020304" pitchFamily="18" charset="0"/>
              </a:rPr>
              <a:t>定义链表中的元素结构体</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6378F8D-889B-4C39-880E-670DC36B97C2}"/>
              </a:ext>
            </a:extLst>
          </p:cNvPr>
          <p:cNvSpPr txBox="1"/>
          <p:nvPr/>
        </p:nvSpPr>
        <p:spPr>
          <a:xfrm>
            <a:off x="6766280" y="2536275"/>
            <a:ext cx="4728433" cy="2554545"/>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 typedef struct node {</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elem</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struct node *next;</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LinkNode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LinkList</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函数说明：</a:t>
            </a:r>
            <a:r>
              <a:rPr lang="zh-CN" altLang="zh-CN" sz="2000" dirty="0">
                <a:latin typeface="Times New Roman" panose="02020603050405020304" pitchFamily="18" charset="0"/>
                <a:cs typeface="Times New Roman" panose="02020603050405020304" pitchFamily="18" charset="0"/>
              </a:rPr>
              <a:t>链表结构体。</a:t>
            </a:r>
            <a:r>
              <a:rPr lang="en-US" altLang="zh-CN" sz="2000" dirty="0" err="1">
                <a:latin typeface="Times New Roman" panose="02020603050405020304" pitchFamily="18" charset="0"/>
                <a:cs typeface="Times New Roman" panose="02020603050405020304" pitchFamily="18" charset="0"/>
              </a:rPr>
              <a:t>elem</a:t>
            </a:r>
            <a:r>
              <a:rPr lang="zh-CN" altLang="zh-CN" sz="2000" dirty="0">
                <a:latin typeface="Times New Roman" panose="02020603050405020304" pitchFamily="18" charset="0"/>
                <a:cs typeface="Times New Roman" panose="02020603050405020304" pitchFamily="18" charset="0"/>
              </a:rPr>
              <a:t>为元素，</a:t>
            </a:r>
            <a:r>
              <a:rPr lang="en-US" altLang="zh-CN" sz="2000" dirty="0">
                <a:latin typeface="Times New Roman" panose="02020603050405020304" pitchFamily="18" charset="0"/>
                <a:cs typeface="Times New Roman" panose="02020603050405020304" pitchFamily="18" charset="0"/>
              </a:rPr>
              <a:t>*next</a:t>
            </a:r>
            <a:r>
              <a:rPr lang="zh-CN" altLang="zh-CN" sz="2000" dirty="0">
                <a:latin typeface="Times New Roman" panose="02020603050405020304" pitchFamily="18" charset="0"/>
                <a:cs typeface="Times New Roman" panose="02020603050405020304" pitchFamily="18" charset="0"/>
              </a:rPr>
              <a:t>为下一链表的地址。</a:t>
            </a:r>
          </a:p>
          <a:p>
            <a:r>
              <a:rPr lang="zh-CN" altLang="zh-CN" sz="2000" b="1" dirty="0">
                <a:latin typeface="Times New Roman" panose="02020603050405020304" pitchFamily="18" charset="0"/>
                <a:cs typeface="Times New Roman" panose="02020603050405020304" pitchFamily="18" charset="0"/>
              </a:rPr>
              <a:t>功能：</a:t>
            </a:r>
            <a:r>
              <a:rPr lang="zh-CN" altLang="zh-CN" sz="2000" dirty="0">
                <a:latin typeface="Times New Roman" panose="02020603050405020304" pitchFamily="18" charset="0"/>
                <a:cs typeface="Times New Roman" panose="02020603050405020304" pitchFamily="18" charset="0"/>
              </a:rPr>
              <a:t>定义链表结构体。</a:t>
            </a:r>
          </a:p>
          <a:p>
            <a:r>
              <a:rPr lang="zh-CN" altLang="zh-CN" sz="2000" b="1" dirty="0">
                <a:latin typeface="Times New Roman" panose="02020603050405020304" pitchFamily="18" charset="0"/>
                <a:cs typeface="Times New Roman" panose="02020603050405020304" pitchFamily="18" charset="0"/>
              </a:rPr>
              <a:t>使用方法：</a:t>
            </a:r>
            <a:r>
              <a:rPr lang="zh-CN" altLang="zh-CN" sz="2000" dirty="0">
                <a:latin typeface="Times New Roman" panose="02020603050405020304" pitchFamily="18" charset="0"/>
                <a:cs typeface="Times New Roman" panose="02020603050405020304" pitchFamily="18" charset="0"/>
              </a:rPr>
              <a:t>预定义，无需手动调用</a:t>
            </a:r>
          </a:p>
        </p:txBody>
      </p:sp>
    </p:spTree>
    <p:extLst>
      <p:ext uri="{BB962C8B-B14F-4D97-AF65-F5344CB8AC3E}">
        <p14:creationId xmlns:p14="http://schemas.microsoft.com/office/powerpoint/2010/main" val="755701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17" name="文本框 16">
            <a:extLst>
              <a:ext uri="{FF2B5EF4-FFF2-40B4-BE49-F238E27FC236}">
                <a16:creationId xmlns:a16="http://schemas.microsoft.com/office/drawing/2014/main" id="{2BCAEDF2-C094-460A-8D35-CC4AC958D34F}"/>
              </a:ext>
            </a:extLst>
          </p:cNvPr>
          <p:cNvSpPr txBox="1"/>
          <p:nvPr/>
        </p:nvSpPr>
        <p:spPr>
          <a:xfrm>
            <a:off x="865909" y="1462883"/>
            <a:ext cx="5812683" cy="4708981"/>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 Status </a:t>
            </a:r>
            <a:r>
              <a:rPr lang="en-US" altLang="zh-CN" sz="2000" dirty="0" err="1">
                <a:latin typeface="Times New Roman" panose="02020603050405020304" pitchFamily="18" charset="0"/>
                <a:cs typeface="Times New Roman" panose="02020603050405020304" pitchFamily="18" charset="0"/>
              </a:rPr>
              <a:t>List_Init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LinkList</a:t>
            </a:r>
            <a:r>
              <a:rPr lang="en-US" altLang="zh-CN" sz="2000" dirty="0">
                <a:latin typeface="Times New Roman" panose="02020603050405020304" pitchFamily="18" charset="0"/>
                <a:cs typeface="Times New Roman" panose="02020603050405020304" pitchFamily="18" charset="0"/>
              </a:rPr>
              <a:t> &amp;L)</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函数说明：</a:t>
            </a:r>
            <a:r>
              <a:rPr lang="zh-CN" altLang="zh-CN" sz="2000" dirty="0">
                <a:latin typeface="Times New Roman" panose="02020603050405020304" pitchFamily="18" charset="0"/>
                <a:cs typeface="Times New Roman" panose="02020603050405020304" pitchFamily="18" charset="0"/>
              </a:rPr>
              <a:t>链表的初始化操作</a:t>
            </a:r>
          </a:p>
          <a:p>
            <a:r>
              <a:rPr lang="zh-CN" altLang="zh-CN" sz="2000" b="1" dirty="0">
                <a:latin typeface="Times New Roman" panose="02020603050405020304" pitchFamily="18" charset="0"/>
                <a:cs typeface="Times New Roman" panose="02020603050405020304" pitchFamily="18" charset="0"/>
              </a:rPr>
              <a:t>功能：</a:t>
            </a:r>
            <a:r>
              <a:rPr lang="zh-CN" altLang="zh-CN" sz="2000" dirty="0">
                <a:latin typeface="Times New Roman" panose="02020603050405020304" pitchFamily="18" charset="0"/>
                <a:cs typeface="Times New Roman" panose="02020603050405020304" pitchFamily="18" charset="0"/>
              </a:rPr>
              <a:t>创建一个可用的链表并将其初始化</a:t>
            </a:r>
          </a:p>
          <a:p>
            <a:r>
              <a:rPr lang="zh-CN" altLang="zh-CN" sz="2000" b="1" dirty="0">
                <a:latin typeface="Times New Roman" panose="02020603050405020304" pitchFamily="18" charset="0"/>
                <a:cs typeface="Times New Roman" panose="02020603050405020304" pitchFamily="18" charset="0"/>
              </a:rPr>
              <a:t>使用方法：</a:t>
            </a:r>
            <a:r>
              <a:rPr lang="zh-CN" altLang="zh-CN" sz="2000" dirty="0">
                <a:latin typeface="Times New Roman" panose="02020603050405020304" pitchFamily="18" charset="0"/>
                <a:cs typeface="Times New Roman" panose="02020603050405020304" pitchFamily="18" charset="0"/>
              </a:rPr>
              <a:t>输入</a:t>
            </a:r>
            <a:r>
              <a:rPr lang="en-US" altLang="zh-CN" sz="2000" dirty="0" err="1">
                <a:latin typeface="Times New Roman" panose="02020603050405020304" pitchFamily="18" charset="0"/>
                <a:cs typeface="Times New Roman" panose="02020603050405020304" pitchFamily="18" charset="0"/>
              </a:rPr>
              <a:t>LinkList</a:t>
            </a:r>
            <a:r>
              <a:rPr lang="zh-CN" altLang="zh-CN" sz="2000" dirty="0">
                <a:latin typeface="Times New Roman" panose="02020603050405020304" pitchFamily="18" charset="0"/>
                <a:cs typeface="Times New Roman" panose="02020603050405020304" pitchFamily="18" charset="0"/>
              </a:rPr>
              <a:t>类型的链表</a:t>
            </a:r>
            <a:r>
              <a:rPr lang="en-US" altLang="zh-CN" sz="2000" dirty="0">
                <a:latin typeface="Times New Roman" panose="02020603050405020304" pitchFamily="18" charset="0"/>
                <a:cs typeface="Times New Roman" panose="02020603050405020304" pitchFamily="18" charset="0"/>
              </a:rPr>
              <a:t>L</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4. Status </a:t>
            </a:r>
            <a:r>
              <a:rPr lang="en-US" altLang="zh-CN" sz="2000" dirty="0" err="1">
                <a:latin typeface="Times New Roman" panose="02020603050405020304" pitchFamily="18" charset="0"/>
                <a:cs typeface="Times New Roman" panose="02020603050405020304" pitchFamily="18" charset="0"/>
              </a:rPr>
              <a:t>List_Insert</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LinkList</a:t>
            </a:r>
            <a:r>
              <a:rPr lang="en-US" altLang="zh-CN" sz="2000" dirty="0">
                <a:latin typeface="Times New Roman" panose="02020603050405020304" pitchFamily="18" charset="0"/>
                <a:cs typeface="Times New Roman" panose="02020603050405020304" pitchFamily="18" charset="0"/>
              </a:rPr>
              <a:t> &amp;L,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ElemType</a:t>
            </a:r>
            <a:r>
              <a:rPr lang="en-US" altLang="zh-CN" sz="2000" dirty="0">
                <a:latin typeface="Times New Roman" panose="02020603050405020304" pitchFamily="18" charset="0"/>
                <a:cs typeface="Times New Roman" panose="02020603050405020304" pitchFamily="18" charset="0"/>
              </a:rPr>
              <a:t> e)</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函数说明：</a:t>
            </a:r>
            <a:r>
              <a:rPr lang="zh-CN" altLang="zh-CN" sz="2000" dirty="0">
                <a:latin typeface="Times New Roman" panose="02020603050405020304" pitchFamily="18" charset="0"/>
                <a:cs typeface="Times New Roman" panose="02020603050405020304" pitchFamily="18" charset="0"/>
              </a:rPr>
              <a:t>链表的插入操作</a:t>
            </a:r>
          </a:p>
          <a:p>
            <a:r>
              <a:rPr lang="zh-CN" altLang="zh-CN" sz="2000" b="1" dirty="0">
                <a:latin typeface="Times New Roman" panose="02020603050405020304" pitchFamily="18" charset="0"/>
                <a:cs typeface="Times New Roman" panose="02020603050405020304" pitchFamily="18" charset="0"/>
              </a:rPr>
              <a:t>功能：</a:t>
            </a:r>
            <a:r>
              <a:rPr lang="zh-CN" altLang="zh-CN" sz="2000" dirty="0">
                <a:latin typeface="Times New Roman" panose="02020603050405020304" pitchFamily="18" charset="0"/>
                <a:cs typeface="Times New Roman" panose="02020603050405020304" pitchFamily="18" charset="0"/>
              </a:rPr>
              <a:t>将一个元素插入到链表的指定位置</a:t>
            </a:r>
          </a:p>
          <a:p>
            <a:r>
              <a:rPr lang="zh-CN" altLang="zh-CN" sz="2000" b="1" dirty="0">
                <a:latin typeface="Times New Roman" panose="02020603050405020304" pitchFamily="18" charset="0"/>
                <a:cs typeface="Times New Roman" panose="02020603050405020304" pitchFamily="18" charset="0"/>
              </a:rPr>
              <a:t>使用方法：</a:t>
            </a:r>
            <a:r>
              <a:rPr lang="zh-CN" altLang="zh-CN" sz="2000" dirty="0">
                <a:latin typeface="Times New Roman" panose="02020603050405020304" pitchFamily="18" charset="0"/>
                <a:cs typeface="Times New Roman" panose="02020603050405020304" pitchFamily="18" charset="0"/>
              </a:rPr>
              <a:t>输入</a:t>
            </a:r>
            <a:r>
              <a:rPr lang="en-US" altLang="zh-CN" sz="2000" dirty="0" err="1">
                <a:latin typeface="Times New Roman" panose="02020603050405020304" pitchFamily="18" charset="0"/>
                <a:cs typeface="Times New Roman" panose="02020603050405020304" pitchFamily="18" charset="0"/>
              </a:rPr>
              <a:t>LinkList</a:t>
            </a:r>
            <a:r>
              <a:rPr lang="zh-CN" altLang="zh-CN" sz="2000" dirty="0">
                <a:latin typeface="Times New Roman" panose="02020603050405020304" pitchFamily="18" charset="0"/>
                <a:cs typeface="Times New Roman" panose="02020603050405020304" pitchFamily="18" charset="0"/>
              </a:rPr>
              <a:t>类型的链表</a:t>
            </a:r>
            <a:r>
              <a:rPr lang="en-US" altLang="zh-CN" sz="2000" dirty="0">
                <a:latin typeface="Times New Roman" panose="02020603050405020304" pitchFamily="18" charset="0"/>
                <a:cs typeface="Times New Roman" panose="02020603050405020304" pitchFamily="18" charset="0"/>
              </a:rPr>
              <a:t>L</a:t>
            </a:r>
            <a:r>
              <a:rPr lang="zh-CN" altLang="zh-CN" sz="2000" dirty="0">
                <a:latin typeface="Times New Roman" panose="02020603050405020304" pitchFamily="18" charset="0"/>
                <a:cs typeface="Times New Roman" panose="02020603050405020304" pitchFamily="18" charset="0"/>
              </a:rPr>
              <a:t>，插入位置</a:t>
            </a:r>
            <a:r>
              <a:rPr lang="en-US" altLang="zh-CN" sz="2000" dirty="0" err="1">
                <a:latin typeface="Times New Roman" panose="02020603050405020304" pitchFamily="18" charset="0"/>
                <a:cs typeface="Times New Roman" panose="02020603050405020304" pitchFamily="18" charset="0"/>
              </a:rPr>
              <a:t>i</a:t>
            </a:r>
            <a:r>
              <a:rPr lang="zh-CN" altLang="zh-CN" sz="2000" dirty="0">
                <a:latin typeface="Times New Roman" panose="02020603050405020304" pitchFamily="18" charset="0"/>
                <a:cs typeface="Times New Roman" panose="02020603050405020304" pitchFamily="18" charset="0"/>
              </a:rPr>
              <a:t>，要插入的</a:t>
            </a:r>
            <a:r>
              <a:rPr lang="en-US" altLang="zh-CN" sz="2000" dirty="0" err="1">
                <a:latin typeface="Times New Roman" panose="02020603050405020304" pitchFamily="18" charset="0"/>
                <a:cs typeface="Times New Roman" panose="02020603050405020304" pitchFamily="18" charset="0"/>
              </a:rPr>
              <a:t>ElemType</a:t>
            </a:r>
            <a:r>
              <a:rPr lang="zh-CN" altLang="zh-CN" sz="2000" dirty="0">
                <a:latin typeface="Times New Roman" panose="02020603050405020304" pitchFamily="18" charset="0"/>
                <a:cs typeface="Times New Roman" panose="02020603050405020304" pitchFamily="18" charset="0"/>
              </a:rPr>
              <a:t>类型的元素</a:t>
            </a:r>
            <a:r>
              <a:rPr lang="en-US" altLang="zh-CN" sz="2000" dirty="0">
                <a:latin typeface="Times New Roman" panose="02020603050405020304" pitchFamily="18" charset="0"/>
                <a:cs typeface="Times New Roman" panose="02020603050405020304" pitchFamily="18" charset="0"/>
              </a:rPr>
              <a:t>e</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Status </a:t>
            </a:r>
            <a:r>
              <a:rPr lang="en-US" altLang="zh-CN" sz="2000" dirty="0" err="1">
                <a:latin typeface="Times New Roman" panose="02020603050405020304" pitchFamily="18" charset="0"/>
                <a:cs typeface="Times New Roman" panose="02020603050405020304" pitchFamily="18" charset="0"/>
              </a:rPr>
              <a:t>List_Destroy</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LinkList</a:t>
            </a:r>
            <a:r>
              <a:rPr lang="en-US" altLang="zh-CN" sz="2000" dirty="0">
                <a:latin typeface="Times New Roman" panose="02020603050405020304" pitchFamily="18" charset="0"/>
                <a:cs typeface="Times New Roman" panose="02020603050405020304" pitchFamily="18" charset="0"/>
              </a:rPr>
              <a:t> &amp;L)</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函数说明：</a:t>
            </a:r>
            <a:r>
              <a:rPr lang="zh-CN" altLang="zh-CN" sz="2000" dirty="0">
                <a:latin typeface="Times New Roman" panose="02020603050405020304" pitchFamily="18" charset="0"/>
                <a:cs typeface="Times New Roman" panose="02020603050405020304" pitchFamily="18" charset="0"/>
              </a:rPr>
              <a:t>删除链表，将整个链表空间摧毁</a:t>
            </a:r>
          </a:p>
          <a:p>
            <a:r>
              <a:rPr lang="zh-CN" altLang="zh-CN" sz="2000" b="1" dirty="0">
                <a:latin typeface="Times New Roman" panose="02020603050405020304" pitchFamily="18" charset="0"/>
                <a:cs typeface="Times New Roman" panose="02020603050405020304" pitchFamily="18" charset="0"/>
              </a:rPr>
              <a:t>功能：</a:t>
            </a:r>
            <a:r>
              <a:rPr lang="zh-CN" altLang="zh-CN" sz="2000" dirty="0">
                <a:latin typeface="Times New Roman" panose="02020603050405020304" pitchFamily="18" charset="0"/>
                <a:cs typeface="Times New Roman" panose="02020603050405020304" pitchFamily="18" charset="0"/>
              </a:rPr>
              <a:t>删除给定的链表</a:t>
            </a:r>
            <a:r>
              <a:rPr lang="en-US" altLang="zh-CN" sz="2000" dirty="0">
                <a:latin typeface="Times New Roman" panose="02020603050405020304" pitchFamily="18" charset="0"/>
                <a:cs typeface="Times New Roman" panose="02020603050405020304" pitchFamily="18" charset="0"/>
              </a:rPr>
              <a:t>L</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使用方法：</a:t>
            </a:r>
            <a:r>
              <a:rPr lang="zh-CN" altLang="zh-CN" sz="2000" dirty="0">
                <a:latin typeface="Times New Roman" panose="02020603050405020304" pitchFamily="18" charset="0"/>
                <a:cs typeface="Times New Roman" panose="02020603050405020304" pitchFamily="18" charset="0"/>
              </a:rPr>
              <a:t>输入一个</a:t>
            </a:r>
            <a:r>
              <a:rPr lang="en-US" altLang="zh-CN" sz="2000" dirty="0" err="1">
                <a:latin typeface="Times New Roman" panose="02020603050405020304" pitchFamily="18" charset="0"/>
                <a:cs typeface="Times New Roman" panose="02020603050405020304" pitchFamily="18" charset="0"/>
              </a:rPr>
              <a:t>LinkList</a:t>
            </a:r>
            <a:r>
              <a:rPr lang="zh-CN" altLang="zh-CN" sz="2000" dirty="0">
                <a:latin typeface="Times New Roman" panose="02020603050405020304" pitchFamily="18" charset="0"/>
                <a:cs typeface="Times New Roman" panose="02020603050405020304" pitchFamily="18" charset="0"/>
              </a:rPr>
              <a:t>类型的</a:t>
            </a:r>
            <a:r>
              <a:rPr lang="en-US" altLang="zh-CN" sz="2000" dirty="0">
                <a:latin typeface="Times New Roman" panose="02020603050405020304" pitchFamily="18" charset="0"/>
                <a:cs typeface="Times New Roman" panose="02020603050405020304" pitchFamily="18" charset="0"/>
              </a:rPr>
              <a:t>L</a:t>
            </a:r>
            <a:r>
              <a:rPr lang="zh-CN" altLang="zh-CN" sz="2000" dirty="0">
                <a:latin typeface="Times New Roman" panose="02020603050405020304" pitchFamily="18" charset="0"/>
                <a:cs typeface="Times New Roman" panose="02020603050405020304" pitchFamily="18" charset="0"/>
              </a:rPr>
              <a:t>变量，摧毁</a:t>
            </a:r>
            <a:r>
              <a:rPr lang="en-US" altLang="zh-CN" sz="2000" dirty="0">
                <a:latin typeface="Times New Roman" panose="02020603050405020304" pitchFamily="18" charset="0"/>
                <a:cs typeface="Times New Roman" panose="02020603050405020304" pitchFamily="18" charset="0"/>
              </a:rPr>
              <a:t>L</a:t>
            </a:r>
            <a:endParaRPr lang="zh-CN" altLang="zh-CN" sz="2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057B6F0-0673-4878-96BB-522DECCCD356}"/>
              </a:ext>
            </a:extLst>
          </p:cNvPr>
          <p:cNvSpPr txBox="1"/>
          <p:nvPr/>
        </p:nvSpPr>
        <p:spPr>
          <a:xfrm>
            <a:off x="7062282" y="1623397"/>
            <a:ext cx="4456254" cy="3785652"/>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6. typedef struct {</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unsigned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value, ASCII_CODE;</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unsigned </a:t>
            </a:r>
            <a:r>
              <a:rPr lang="en-US" altLang="zh-CN" sz="2000" dirty="0" err="1">
                <a:latin typeface="Times New Roman" panose="02020603050405020304" pitchFamily="18" charset="0"/>
                <a:cs typeface="Times New Roman" panose="02020603050405020304" pitchFamily="18" charset="0"/>
              </a:rPr>
              <a:t>int</a:t>
            </a:r>
            <a:r>
              <a:rPr lang="en-US" altLang="zh-CN" sz="2000" dirty="0">
                <a:latin typeface="Times New Roman" panose="02020603050405020304" pitchFamily="18" charset="0"/>
                <a:cs typeface="Times New Roman" panose="02020603050405020304" pitchFamily="18" charset="0"/>
              </a:rPr>
              <a:t> parent, </a:t>
            </a:r>
            <a:r>
              <a:rPr lang="en-US" altLang="zh-CN" sz="2000" dirty="0" err="1">
                <a:latin typeface="Times New Roman" panose="02020603050405020304" pitchFamily="18" charset="0"/>
                <a:cs typeface="Times New Roman" panose="02020603050405020304" pitchFamily="18" charset="0"/>
              </a:rPr>
              <a:t>lchid</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rchild</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HTNode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HuffmanTree</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r>
              <a:rPr lang="zh-CN" altLang="zh-CN" sz="2000" b="1" dirty="0">
                <a:latin typeface="Times New Roman" panose="02020603050405020304" pitchFamily="18" charset="0"/>
                <a:cs typeface="Times New Roman" panose="02020603050405020304" pitchFamily="18" charset="0"/>
              </a:rPr>
              <a:t>函数说明：</a:t>
            </a:r>
            <a:r>
              <a:rPr lang="en-US" altLang="zh-CN" sz="2000" dirty="0">
                <a:latin typeface="Times New Roman" panose="02020603050405020304" pitchFamily="18" charset="0"/>
                <a:cs typeface="Times New Roman" panose="02020603050405020304" pitchFamily="18" charset="0"/>
              </a:rPr>
              <a:t>Huffman</a:t>
            </a:r>
            <a:r>
              <a:rPr lang="zh-CN" altLang="zh-CN" sz="2000" dirty="0">
                <a:latin typeface="Times New Roman" panose="02020603050405020304" pitchFamily="18" charset="0"/>
                <a:cs typeface="Times New Roman" panose="02020603050405020304" pitchFamily="18" charset="0"/>
              </a:rPr>
              <a:t>树结构体定义，</a:t>
            </a:r>
            <a:r>
              <a:rPr lang="en-US" altLang="zh-CN" sz="2000" dirty="0">
                <a:latin typeface="Times New Roman" panose="02020603050405020304" pitchFamily="18" charset="0"/>
                <a:cs typeface="Times New Roman" panose="02020603050405020304" pitchFamily="18" charset="0"/>
              </a:rPr>
              <a:t>value</a:t>
            </a:r>
            <a:r>
              <a:rPr lang="zh-CN" altLang="zh-CN" sz="2000" dirty="0">
                <a:latin typeface="Times New Roman" panose="02020603050405020304" pitchFamily="18" charset="0"/>
                <a:cs typeface="Times New Roman" panose="02020603050405020304" pitchFamily="18" charset="0"/>
              </a:rPr>
              <a:t>为叶子结点的权值；</a:t>
            </a:r>
            <a:r>
              <a:rPr lang="en-US" altLang="zh-CN" sz="2000" dirty="0">
                <a:latin typeface="Times New Roman" panose="02020603050405020304" pitchFamily="18" charset="0"/>
                <a:cs typeface="Times New Roman" panose="02020603050405020304" pitchFamily="18" charset="0"/>
              </a:rPr>
              <a:t>ASCII_CODE</a:t>
            </a:r>
            <a:r>
              <a:rPr lang="zh-CN" altLang="zh-CN" sz="2000" dirty="0">
                <a:latin typeface="Times New Roman" panose="02020603050405020304" pitchFamily="18" charset="0"/>
                <a:cs typeface="Times New Roman" panose="02020603050405020304" pitchFamily="18" charset="0"/>
              </a:rPr>
              <a:t>为叶子结点所对应的字符的</a:t>
            </a:r>
            <a:r>
              <a:rPr lang="en-US" altLang="zh-CN" sz="2000" dirty="0">
                <a:latin typeface="Times New Roman" panose="02020603050405020304" pitchFamily="18" charset="0"/>
                <a:cs typeface="Times New Roman" panose="02020603050405020304" pitchFamily="18" charset="0"/>
              </a:rPr>
              <a:t>ASCII</a:t>
            </a:r>
            <a:r>
              <a:rPr lang="zh-CN" altLang="zh-CN" sz="2000" dirty="0">
                <a:latin typeface="Times New Roman" panose="02020603050405020304" pitchFamily="18" charset="0"/>
                <a:cs typeface="Times New Roman" panose="02020603050405020304" pitchFamily="18" charset="0"/>
              </a:rPr>
              <a:t>码；</a:t>
            </a:r>
            <a:r>
              <a:rPr lang="en-US" altLang="zh-CN" sz="2000" dirty="0">
                <a:latin typeface="Times New Roman" panose="02020603050405020304" pitchFamily="18" charset="0"/>
                <a:cs typeface="Times New Roman" panose="02020603050405020304" pitchFamily="18" charset="0"/>
              </a:rPr>
              <a:t>parent</a:t>
            </a:r>
            <a:r>
              <a:rPr lang="zh-CN"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lchild</a:t>
            </a:r>
            <a:r>
              <a:rPr lang="zh-CN"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rchild</a:t>
            </a:r>
            <a:r>
              <a:rPr lang="zh-CN" altLang="zh-CN" sz="2000" dirty="0">
                <a:latin typeface="Times New Roman" panose="02020603050405020304" pitchFamily="18" charset="0"/>
                <a:cs typeface="Times New Roman" panose="02020603050405020304" pitchFamily="18" charset="0"/>
              </a:rPr>
              <a:t>为双亲、左孩子、右孩子</a:t>
            </a:r>
          </a:p>
          <a:p>
            <a:r>
              <a:rPr lang="zh-CN" altLang="zh-CN" sz="2000" b="1" dirty="0">
                <a:latin typeface="Times New Roman" panose="02020603050405020304" pitchFamily="18" charset="0"/>
                <a:cs typeface="Times New Roman" panose="02020603050405020304" pitchFamily="18" charset="0"/>
              </a:rPr>
              <a:t>功能：</a:t>
            </a:r>
            <a:r>
              <a:rPr lang="zh-CN" altLang="zh-CN" sz="2000" dirty="0">
                <a:latin typeface="Times New Roman" panose="02020603050405020304" pitchFamily="18" charset="0"/>
                <a:cs typeface="Times New Roman" panose="02020603050405020304" pitchFamily="18" charset="0"/>
              </a:rPr>
              <a:t>定义</a:t>
            </a:r>
            <a:r>
              <a:rPr lang="en-US" altLang="zh-CN" sz="2000" dirty="0">
                <a:latin typeface="Times New Roman" panose="02020603050405020304" pitchFamily="18" charset="0"/>
                <a:cs typeface="Times New Roman" panose="02020603050405020304" pitchFamily="18" charset="0"/>
              </a:rPr>
              <a:t>Huffman</a:t>
            </a:r>
            <a:r>
              <a:rPr lang="zh-CN" altLang="zh-CN" sz="2000" dirty="0">
                <a:latin typeface="Times New Roman" panose="02020603050405020304" pitchFamily="18" charset="0"/>
                <a:cs typeface="Times New Roman" panose="02020603050405020304" pitchFamily="18" charset="0"/>
              </a:rPr>
              <a:t>树的结构体</a:t>
            </a:r>
          </a:p>
          <a:p>
            <a:r>
              <a:rPr lang="zh-CN" altLang="zh-CN" sz="2000" b="1" dirty="0">
                <a:latin typeface="Times New Roman" panose="02020603050405020304" pitchFamily="18" charset="0"/>
                <a:cs typeface="Times New Roman" panose="02020603050405020304" pitchFamily="18" charset="0"/>
              </a:rPr>
              <a:t>使用方法：</a:t>
            </a:r>
            <a:r>
              <a:rPr lang="zh-CN" altLang="zh-CN" sz="2000" dirty="0">
                <a:latin typeface="Times New Roman" panose="02020603050405020304" pitchFamily="18" charset="0"/>
                <a:cs typeface="Times New Roman" panose="02020603050405020304" pitchFamily="18" charset="0"/>
              </a:rPr>
              <a:t>由其他函数调用，无需手动调用</a:t>
            </a:r>
          </a:p>
        </p:txBody>
      </p:sp>
    </p:spTree>
    <p:extLst>
      <p:ext uri="{BB962C8B-B14F-4D97-AF65-F5344CB8AC3E}">
        <p14:creationId xmlns:p14="http://schemas.microsoft.com/office/powerpoint/2010/main" val="57154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9EB87E3F-0FFE-45C2-88F1-3455DB317525}"/>
              </a:ext>
            </a:extLst>
          </p:cNvPr>
          <p:cNvSpPr txBox="1"/>
          <p:nvPr/>
        </p:nvSpPr>
        <p:spPr>
          <a:xfrm>
            <a:off x="1490663" y="1111732"/>
            <a:ext cx="9933550" cy="5324535"/>
          </a:xfrm>
          <a:prstGeom prst="rect">
            <a:avLst/>
          </a:prstGeom>
          <a:noFill/>
        </p:spPr>
        <p:txBody>
          <a:bodyPr wrap="square" rtlCol="0">
            <a:spAutoFit/>
          </a:bodyPr>
          <a:lstStyle/>
          <a:p>
            <a:r>
              <a:rPr lang="en-US" altLang="zh-CN" sz="2000" dirty="0"/>
              <a:t>7. Status </a:t>
            </a:r>
            <a:r>
              <a:rPr lang="en-US" altLang="zh-CN" sz="2000" dirty="0" err="1"/>
              <a:t>File_sourceload</a:t>
            </a:r>
            <a:r>
              <a:rPr lang="en-US" altLang="zh-CN" sz="2000" dirty="0"/>
              <a:t>()</a:t>
            </a:r>
            <a:endParaRPr lang="zh-CN" altLang="zh-CN" sz="2000" dirty="0"/>
          </a:p>
          <a:p>
            <a:r>
              <a:rPr lang="zh-CN" altLang="zh-CN" sz="2000" b="1" dirty="0"/>
              <a:t>功能：</a:t>
            </a:r>
            <a:r>
              <a:rPr lang="zh-CN" altLang="zh-CN" sz="2000" dirty="0"/>
              <a:t>读取源文件信息，统计字符出现频率</a:t>
            </a:r>
          </a:p>
          <a:p>
            <a:r>
              <a:rPr lang="en-US" altLang="zh-CN" sz="2000" dirty="0"/>
              <a:t> </a:t>
            </a:r>
            <a:endParaRPr lang="zh-CN" altLang="zh-CN" sz="2000" dirty="0"/>
          </a:p>
          <a:p>
            <a:r>
              <a:rPr lang="en-US" altLang="zh-CN" sz="2000" dirty="0"/>
              <a:t>8. Status </a:t>
            </a:r>
            <a:r>
              <a:rPr lang="en-US" altLang="zh-CN" sz="2000" dirty="0" err="1"/>
              <a:t>File_read_char_num</a:t>
            </a:r>
            <a:r>
              <a:rPr lang="en-US" altLang="zh-CN" sz="2000" dirty="0"/>
              <a:t>(</a:t>
            </a:r>
            <a:r>
              <a:rPr lang="en-US" altLang="zh-CN" sz="2000" dirty="0" err="1"/>
              <a:t>LinkList</a:t>
            </a:r>
            <a:r>
              <a:rPr lang="en-US" altLang="zh-CN" sz="2000" dirty="0"/>
              <a:t> &amp;L, </a:t>
            </a:r>
            <a:r>
              <a:rPr lang="en-US" altLang="zh-CN" sz="2000" dirty="0" err="1"/>
              <a:t>int</a:t>
            </a:r>
            <a:r>
              <a:rPr lang="en-US" altLang="zh-CN" sz="2000" dirty="0"/>
              <a:t> &amp;</a:t>
            </a:r>
            <a:r>
              <a:rPr lang="en-US" altLang="zh-CN" sz="2000" dirty="0" err="1"/>
              <a:t>text_length</a:t>
            </a:r>
            <a:r>
              <a:rPr lang="en-US" altLang="zh-CN" sz="2000" dirty="0"/>
              <a:t>, </a:t>
            </a:r>
            <a:r>
              <a:rPr lang="en-US" altLang="zh-CN" sz="2000" dirty="0" err="1"/>
              <a:t>int</a:t>
            </a:r>
            <a:r>
              <a:rPr lang="en-US" altLang="zh-CN" sz="2000" dirty="0"/>
              <a:t> &amp;</a:t>
            </a:r>
            <a:r>
              <a:rPr lang="en-US" altLang="zh-CN" sz="2000" dirty="0" err="1"/>
              <a:t>char_number</a:t>
            </a:r>
            <a:r>
              <a:rPr lang="en-US" altLang="zh-CN" sz="2000" dirty="0"/>
              <a:t>)</a:t>
            </a:r>
            <a:endParaRPr lang="zh-CN" altLang="zh-CN" sz="2000" dirty="0"/>
          </a:p>
          <a:p>
            <a:r>
              <a:rPr lang="zh-CN" altLang="zh-CN" sz="2000" b="1" dirty="0"/>
              <a:t>功能：</a:t>
            </a:r>
            <a:r>
              <a:rPr lang="zh-CN" altLang="zh-CN" sz="2000" dirty="0"/>
              <a:t>读取</a:t>
            </a:r>
            <a:r>
              <a:rPr lang="en-US" altLang="zh-CN" sz="2000" dirty="0" err="1"/>
              <a:t>huffman_temp</a:t>
            </a:r>
            <a:r>
              <a:rPr lang="en-US" altLang="zh-CN" sz="2000" dirty="0"/>
              <a:t>\\char_frequency.txt</a:t>
            </a:r>
            <a:r>
              <a:rPr lang="zh-CN" altLang="zh-CN" sz="2000" dirty="0"/>
              <a:t>中的信息</a:t>
            </a:r>
          </a:p>
          <a:p>
            <a:r>
              <a:rPr lang="en-US" altLang="zh-CN" sz="2000" dirty="0"/>
              <a:t> </a:t>
            </a:r>
            <a:endParaRPr lang="zh-CN" altLang="zh-CN" sz="2000" dirty="0"/>
          </a:p>
          <a:p>
            <a:r>
              <a:rPr lang="en-US" altLang="zh-CN" sz="2000" dirty="0"/>
              <a:t>9. Status </a:t>
            </a:r>
            <a:r>
              <a:rPr lang="en-US" altLang="zh-CN" sz="2000" dirty="0" err="1"/>
              <a:t>HuffmanTree_Select</a:t>
            </a:r>
            <a:r>
              <a:rPr lang="en-US" altLang="zh-CN" sz="2000" dirty="0"/>
              <a:t>(</a:t>
            </a:r>
            <a:r>
              <a:rPr lang="en-US" altLang="zh-CN" sz="2000" dirty="0" err="1"/>
              <a:t>HuffmanTree</a:t>
            </a:r>
            <a:r>
              <a:rPr lang="en-US" altLang="zh-CN" sz="2000" dirty="0"/>
              <a:t> HT, </a:t>
            </a:r>
            <a:r>
              <a:rPr lang="en-US" altLang="zh-CN" sz="2000" dirty="0" err="1"/>
              <a:t>int</a:t>
            </a:r>
            <a:r>
              <a:rPr lang="en-US" altLang="zh-CN" sz="2000" dirty="0"/>
              <a:t> n, </a:t>
            </a:r>
            <a:r>
              <a:rPr lang="en-US" altLang="zh-CN" sz="2000" dirty="0" err="1"/>
              <a:t>int</a:t>
            </a:r>
            <a:r>
              <a:rPr lang="en-US" altLang="zh-CN" sz="2000" dirty="0"/>
              <a:t> &amp;s1, </a:t>
            </a:r>
            <a:r>
              <a:rPr lang="en-US" altLang="zh-CN" sz="2000" dirty="0" err="1"/>
              <a:t>int</a:t>
            </a:r>
            <a:r>
              <a:rPr lang="en-US" altLang="zh-CN" sz="2000" dirty="0"/>
              <a:t> &amp;s2)</a:t>
            </a:r>
            <a:endParaRPr lang="zh-CN" altLang="zh-CN" sz="2000" dirty="0"/>
          </a:p>
          <a:p>
            <a:r>
              <a:rPr lang="zh-CN" altLang="zh-CN" sz="2000" b="1" dirty="0"/>
              <a:t>功能：</a:t>
            </a:r>
            <a:r>
              <a:rPr lang="zh-CN" altLang="zh-CN" sz="2000" dirty="0"/>
              <a:t>选择权值最小的两个结点</a:t>
            </a:r>
          </a:p>
          <a:p>
            <a:r>
              <a:rPr lang="en-US" altLang="zh-CN" sz="2000" dirty="0"/>
              <a:t> </a:t>
            </a:r>
            <a:endParaRPr lang="zh-CN" altLang="zh-CN" sz="2000" dirty="0"/>
          </a:p>
          <a:p>
            <a:r>
              <a:rPr lang="en-US" altLang="zh-CN" sz="2000" dirty="0"/>
              <a:t>10. Status </a:t>
            </a:r>
            <a:r>
              <a:rPr lang="en-US" altLang="zh-CN" sz="2000" dirty="0" err="1"/>
              <a:t>HuffmanTree_Create</a:t>
            </a:r>
            <a:r>
              <a:rPr lang="en-US" altLang="zh-CN" sz="2000" dirty="0"/>
              <a:t>(</a:t>
            </a:r>
            <a:r>
              <a:rPr lang="en-US" altLang="zh-CN" sz="2000" dirty="0" err="1"/>
              <a:t>HuffmanTree</a:t>
            </a:r>
            <a:r>
              <a:rPr lang="en-US" altLang="zh-CN" sz="2000" dirty="0"/>
              <a:t> &amp;HT, </a:t>
            </a:r>
            <a:r>
              <a:rPr lang="en-US" altLang="zh-CN" sz="2000" dirty="0" err="1"/>
              <a:t>int</a:t>
            </a:r>
            <a:r>
              <a:rPr lang="en-US" altLang="zh-CN" sz="2000" dirty="0"/>
              <a:t> n, </a:t>
            </a:r>
            <a:r>
              <a:rPr lang="en-US" altLang="zh-CN" sz="2000" dirty="0" err="1"/>
              <a:t>LinkList</a:t>
            </a:r>
            <a:r>
              <a:rPr lang="en-US" altLang="zh-CN" sz="2000" dirty="0"/>
              <a:t> </a:t>
            </a:r>
            <a:r>
              <a:rPr lang="en-US" altLang="zh-CN" sz="2000" dirty="0" err="1"/>
              <a:t>L,int</a:t>
            </a:r>
            <a:r>
              <a:rPr lang="en-US" altLang="zh-CN" sz="2000" dirty="0"/>
              <a:t> </a:t>
            </a:r>
            <a:r>
              <a:rPr lang="en-US" altLang="zh-CN" sz="2000" dirty="0" err="1"/>
              <a:t>if_print</a:t>
            </a:r>
            <a:r>
              <a:rPr lang="en-US" altLang="zh-CN" sz="2000" dirty="0"/>
              <a:t>)</a:t>
            </a:r>
            <a:endParaRPr lang="zh-CN" altLang="zh-CN" sz="2000" dirty="0"/>
          </a:p>
          <a:p>
            <a:r>
              <a:rPr lang="zh-CN" altLang="zh-CN" sz="2000" b="1" dirty="0"/>
              <a:t>功能：</a:t>
            </a:r>
            <a:r>
              <a:rPr lang="zh-CN" altLang="zh-CN" sz="2000" dirty="0"/>
              <a:t>创建</a:t>
            </a:r>
            <a:r>
              <a:rPr lang="en-US" altLang="zh-CN" sz="2000" dirty="0"/>
              <a:t>Huffman</a:t>
            </a:r>
            <a:r>
              <a:rPr lang="zh-CN" altLang="zh-CN" sz="2000" dirty="0"/>
              <a:t>树</a:t>
            </a:r>
          </a:p>
          <a:p>
            <a:r>
              <a:rPr lang="en-US" altLang="zh-CN" sz="2000" dirty="0"/>
              <a:t> </a:t>
            </a:r>
            <a:endParaRPr lang="zh-CN" altLang="zh-CN" sz="2000" dirty="0"/>
          </a:p>
          <a:p>
            <a:r>
              <a:rPr lang="en-US" altLang="zh-CN" sz="2000" dirty="0"/>
              <a:t>11. Status </a:t>
            </a:r>
            <a:r>
              <a:rPr lang="en-US" altLang="zh-CN" sz="2000" dirty="0" err="1"/>
              <a:t>HuffmanTree_Code</a:t>
            </a:r>
            <a:r>
              <a:rPr lang="en-US" altLang="zh-CN" sz="2000" dirty="0"/>
              <a:t>(</a:t>
            </a:r>
            <a:r>
              <a:rPr lang="en-US" altLang="zh-CN" sz="2000" dirty="0" err="1"/>
              <a:t>HuffmanTree</a:t>
            </a:r>
            <a:r>
              <a:rPr lang="en-US" altLang="zh-CN" sz="2000" dirty="0"/>
              <a:t> HT, </a:t>
            </a:r>
            <a:r>
              <a:rPr lang="en-US" altLang="zh-CN" sz="2000" dirty="0" err="1"/>
              <a:t>int</a:t>
            </a:r>
            <a:r>
              <a:rPr lang="en-US" altLang="zh-CN" sz="2000" dirty="0"/>
              <a:t> n, </a:t>
            </a:r>
            <a:r>
              <a:rPr lang="en-US" altLang="zh-CN" sz="2000" dirty="0" err="1"/>
              <a:t>LinkList</a:t>
            </a:r>
            <a:r>
              <a:rPr lang="en-US" altLang="zh-CN" sz="2000" dirty="0"/>
              <a:t> &amp;L)</a:t>
            </a:r>
            <a:endParaRPr lang="zh-CN" altLang="zh-CN" sz="2000" dirty="0"/>
          </a:p>
          <a:p>
            <a:r>
              <a:rPr lang="zh-CN" altLang="zh-CN" sz="2000" b="1" dirty="0"/>
              <a:t>功能：</a:t>
            </a:r>
            <a:r>
              <a:rPr lang="zh-CN" altLang="zh-CN" sz="2000" dirty="0"/>
              <a:t>从叶子到根逆向求每个字符的</a:t>
            </a:r>
            <a:r>
              <a:rPr lang="en-US" altLang="zh-CN" sz="2000" dirty="0"/>
              <a:t>Huffman</a:t>
            </a:r>
            <a:r>
              <a:rPr lang="zh-CN" altLang="zh-CN" sz="2000" dirty="0"/>
              <a:t>编码，储存在指针</a:t>
            </a:r>
            <a:r>
              <a:rPr lang="en-US" altLang="zh-CN" sz="2000" dirty="0" err="1"/>
              <a:t>L.Huffmancode</a:t>
            </a:r>
            <a:r>
              <a:rPr lang="zh-CN" altLang="zh-CN" sz="2000" dirty="0"/>
              <a:t>中</a:t>
            </a:r>
          </a:p>
          <a:p>
            <a:r>
              <a:rPr lang="en-US" altLang="zh-CN" sz="2000" dirty="0"/>
              <a:t> </a:t>
            </a:r>
            <a:endParaRPr lang="zh-CN" altLang="zh-CN" sz="2000" dirty="0"/>
          </a:p>
          <a:p>
            <a:r>
              <a:rPr lang="en-US" altLang="zh-CN" sz="2000" dirty="0"/>
              <a:t>12. Status </a:t>
            </a:r>
            <a:r>
              <a:rPr lang="en-US" altLang="zh-CN" sz="2000" dirty="0" err="1"/>
              <a:t>HuffmanCode_Write</a:t>
            </a:r>
            <a:r>
              <a:rPr lang="en-US" altLang="zh-CN" sz="2000" dirty="0"/>
              <a:t>(</a:t>
            </a:r>
            <a:r>
              <a:rPr lang="en-US" altLang="zh-CN" sz="2000" dirty="0" err="1"/>
              <a:t>HuffmanTree</a:t>
            </a:r>
            <a:r>
              <a:rPr lang="en-US" altLang="zh-CN" sz="2000" dirty="0"/>
              <a:t> HT, </a:t>
            </a:r>
            <a:r>
              <a:rPr lang="en-US" altLang="zh-CN" sz="2000" dirty="0" err="1"/>
              <a:t>int</a:t>
            </a:r>
            <a:r>
              <a:rPr lang="en-US" altLang="zh-CN" sz="2000" dirty="0"/>
              <a:t> n, </a:t>
            </a:r>
            <a:r>
              <a:rPr lang="en-US" altLang="zh-CN" sz="2000" dirty="0" err="1"/>
              <a:t>LinkList</a:t>
            </a:r>
            <a:r>
              <a:rPr lang="en-US" altLang="zh-CN" sz="2000" dirty="0"/>
              <a:t> &amp;L)</a:t>
            </a:r>
            <a:endParaRPr lang="zh-CN" altLang="zh-CN" sz="2000" dirty="0"/>
          </a:p>
          <a:p>
            <a:r>
              <a:rPr lang="zh-CN" altLang="zh-CN" sz="2000" b="1" dirty="0"/>
              <a:t>功能：</a:t>
            </a:r>
            <a:r>
              <a:rPr lang="zh-CN" altLang="zh-CN" sz="2000" dirty="0"/>
              <a:t>存储</a:t>
            </a:r>
            <a:r>
              <a:rPr lang="en-US" altLang="zh-CN" sz="2000" dirty="0"/>
              <a:t>Huffman</a:t>
            </a:r>
            <a:r>
              <a:rPr lang="zh-CN" altLang="zh-CN" sz="2000" dirty="0"/>
              <a:t>编码为字典</a:t>
            </a:r>
            <a:endParaRPr lang="zh-CN" altLang="en-US" sz="2000" dirty="0"/>
          </a:p>
        </p:txBody>
      </p:sp>
    </p:spTree>
    <p:extLst>
      <p:ext uri="{BB962C8B-B14F-4D97-AF65-F5344CB8AC3E}">
        <p14:creationId xmlns:p14="http://schemas.microsoft.com/office/powerpoint/2010/main" val="3827452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9EB87E3F-0FFE-45C2-88F1-3455DB317525}"/>
              </a:ext>
            </a:extLst>
          </p:cNvPr>
          <p:cNvSpPr txBox="1"/>
          <p:nvPr/>
        </p:nvSpPr>
        <p:spPr>
          <a:xfrm>
            <a:off x="1490663" y="1190946"/>
            <a:ext cx="10431261" cy="5324535"/>
          </a:xfrm>
          <a:prstGeom prst="rect">
            <a:avLst/>
          </a:prstGeom>
          <a:noFill/>
        </p:spPr>
        <p:txBody>
          <a:bodyPr wrap="square" rtlCol="0">
            <a:spAutoFit/>
          </a:bodyPr>
          <a:lstStyle/>
          <a:p>
            <a:r>
              <a:rPr lang="en-US" altLang="zh-CN" sz="2000" dirty="0"/>
              <a:t>13. char * </a:t>
            </a:r>
            <a:r>
              <a:rPr lang="en-US" altLang="zh-CN" sz="2000" dirty="0" err="1"/>
              <a:t>HuffmanCode_CharPoint</a:t>
            </a:r>
            <a:r>
              <a:rPr lang="en-US" altLang="zh-CN" sz="2000" dirty="0"/>
              <a:t>(</a:t>
            </a:r>
            <a:r>
              <a:rPr lang="en-US" altLang="zh-CN" sz="2000" dirty="0" err="1"/>
              <a:t>LinkList</a:t>
            </a:r>
            <a:r>
              <a:rPr lang="en-US" altLang="zh-CN" sz="2000" dirty="0"/>
              <a:t> L, char c)</a:t>
            </a:r>
          </a:p>
          <a:p>
            <a:r>
              <a:rPr lang="zh-CN" altLang="en-US" sz="2000" dirty="0"/>
              <a:t>功能：返回某个字符的</a:t>
            </a:r>
            <a:r>
              <a:rPr lang="en-US" altLang="zh-CN" sz="2000" dirty="0"/>
              <a:t>Huffman</a:t>
            </a:r>
            <a:r>
              <a:rPr lang="zh-CN" altLang="en-US" sz="2000" dirty="0"/>
              <a:t>编码所在的指针</a:t>
            </a:r>
          </a:p>
          <a:p>
            <a:endParaRPr lang="zh-CN" altLang="en-US" sz="2000" dirty="0"/>
          </a:p>
          <a:p>
            <a:r>
              <a:rPr lang="en-US" altLang="zh-CN" sz="2000" dirty="0"/>
              <a:t>14. Status </a:t>
            </a:r>
            <a:r>
              <a:rPr lang="en-US" altLang="zh-CN" sz="2000" dirty="0" err="1"/>
              <a:t>HuffmanCode_Encode</a:t>
            </a:r>
            <a:r>
              <a:rPr lang="en-US" altLang="zh-CN" sz="2000" dirty="0"/>
              <a:t>(</a:t>
            </a:r>
            <a:r>
              <a:rPr lang="en-US" altLang="zh-CN" sz="2000" dirty="0" err="1"/>
              <a:t>HuffmanTree</a:t>
            </a:r>
            <a:r>
              <a:rPr lang="en-US" altLang="zh-CN" sz="2000" dirty="0"/>
              <a:t> HT, </a:t>
            </a:r>
            <a:r>
              <a:rPr lang="en-US" altLang="zh-CN" sz="2000" dirty="0" err="1"/>
              <a:t>LinkList</a:t>
            </a:r>
            <a:r>
              <a:rPr lang="en-US" altLang="zh-CN" sz="2000" dirty="0"/>
              <a:t> </a:t>
            </a:r>
            <a:r>
              <a:rPr lang="en-US" altLang="zh-CN" sz="2000" dirty="0" err="1"/>
              <a:t>L,int</a:t>
            </a:r>
            <a:r>
              <a:rPr lang="en-US" altLang="zh-CN" sz="2000" dirty="0"/>
              <a:t> </a:t>
            </a:r>
            <a:r>
              <a:rPr lang="en-US" altLang="zh-CN" sz="2000" dirty="0" err="1"/>
              <a:t>if_print</a:t>
            </a:r>
            <a:r>
              <a:rPr lang="en-US" altLang="zh-CN" sz="2000" dirty="0"/>
              <a:t>)</a:t>
            </a:r>
          </a:p>
          <a:p>
            <a:r>
              <a:rPr lang="zh-CN" altLang="en-US" sz="2000" dirty="0"/>
              <a:t>功能：对文件进行</a:t>
            </a:r>
            <a:r>
              <a:rPr lang="en-US" altLang="zh-CN" sz="2000" dirty="0"/>
              <a:t>Huffman</a:t>
            </a:r>
            <a:r>
              <a:rPr lang="zh-CN" altLang="en-US" sz="2000" dirty="0"/>
              <a:t>编码，存储在</a:t>
            </a:r>
            <a:r>
              <a:rPr lang="en-US" altLang="zh-CN" sz="2000" dirty="0"/>
              <a:t>huffman_encode.txt</a:t>
            </a:r>
            <a:r>
              <a:rPr lang="zh-CN" altLang="en-US" sz="2000" dirty="0"/>
              <a:t>中</a:t>
            </a:r>
          </a:p>
          <a:p>
            <a:r>
              <a:rPr lang="zh-CN" altLang="en-US" sz="2000" dirty="0"/>
              <a:t> </a:t>
            </a:r>
          </a:p>
          <a:p>
            <a:r>
              <a:rPr lang="en-US" altLang="zh-CN" sz="2000" dirty="0"/>
              <a:t>15. char </a:t>
            </a:r>
            <a:r>
              <a:rPr lang="en-US" altLang="zh-CN" sz="2000" dirty="0" err="1"/>
              <a:t>bit_number_transform</a:t>
            </a:r>
            <a:r>
              <a:rPr lang="en-US" altLang="zh-CN" sz="2000" dirty="0"/>
              <a:t>(</a:t>
            </a:r>
            <a:r>
              <a:rPr lang="en-US" altLang="zh-CN" sz="2000" dirty="0" err="1"/>
              <a:t>int</a:t>
            </a:r>
            <a:r>
              <a:rPr lang="en-US" altLang="zh-CN" sz="2000" dirty="0"/>
              <a:t> n[])</a:t>
            </a:r>
          </a:p>
          <a:p>
            <a:r>
              <a:rPr lang="zh-CN" altLang="en-US" sz="2000" dirty="0"/>
              <a:t>功能：每</a:t>
            </a:r>
            <a:r>
              <a:rPr lang="en-US" altLang="zh-CN" sz="2000" dirty="0"/>
              <a:t>8</a:t>
            </a:r>
            <a:r>
              <a:rPr lang="zh-CN" altLang="en-US" sz="2000" dirty="0"/>
              <a:t>位转化为对应的</a:t>
            </a:r>
            <a:r>
              <a:rPr lang="en-US" altLang="zh-CN" sz="2000" dirty="0"/>
              <a:t>ASCII</a:t>
            </a:r>
            <a:r>
              <a:rPr lang="zh-CN" altLang="en-US" sz="2000" dirty="0"/>
              <a:t>码</a:t>
            </a:r>
          </a:p>
          <a:p>
            <a:r>
              <a:rPr lang="zh-CN" altLang="en-US" sz="2000" dirty="0"/>
              <a:t> </a:t>
            </a:r>
          </a:p>
          <a:p>
            <a:r>
              <a:rPr lang="en-US" altLang="zh-CN" sz="2000" dirty="0"/>
              <a:t>16. Status </a:t>
            </a:r>
            <a:r>
              <a:rPr lang="en-US" altLang="zh-CN" sz="2000" dirty="0" err="1"/>
              <a:t>text_huffmancode_create</a:t>
            </a:r>
            <a:r>
              <a:rPr lang="en-US" altLang="zh-CN" sz="2000" dirty="0"/>
              <a:t>()</a:t>
            </a:r>
          </a:p>
          <a:p>
            <a:r>
              <a:rPr lang="zh-CN" altLang="en-US" sz="2000" dirty="0"/>
              <a:t>功能：生成</a:t>
            </a:r>
            <a:r>
              <a:rPr lang="en-US" altLang="zh-CN" sz="2000" dirty="0" err="1"/>
              <a:t>huf</a:t>
            </a:r>
            <a:r>
              <a:rPr lang="zh-CN" altLang="en-US" sz="2000" dirty="0"/>
              <a:t>文件</a:t>
            </a:r>
          </a:p>
          <a:p>
            <a:r>
              <a:rPr lang="zh-CN" altLang="en-US" sz="2000" dirty="0"/>
              <a:t> </a:t>
            </a:r>
          </a:p>
          <a:p>
            <a:r>
              <a:rPr lang="en-US" altLang="zh-CN" sz="2000" dirty="0"/>
              <a:t>17. Status </a:t>
            </a:r>
            <a:r>
              <a:rPr lang="en-US" altLang="zh-CN" sz="2000" dirty="0" err="1"/>
              <a:t>text_huffmancode_unzip</a:t>
            </a:r>
            <a:r>
              <a:rPr lang="en-US" altLang="zh-CN" sz="2000" dirty="0"/>
              <a:t>()</a:t>
            </a:r>
          </a:p>
          <a:p>
            <a:r>
              <a:rPr lang="zh-CN" altLang="en-US" sz="2000" dirty="0"/>
              <a:t>功能：解压</a:t>
            </a:r>
            <a:r>
              <a:rPr lang="en-US" altLang="zh-CN" sz="2000" dirty="0" err="1"/>
              <a:t>huf</a:t>
            </a:r>
            <a:r>
              <a:rPr lang="zh-CN" altLang="en-US" sz="2000" dirty="0"/>
              <a:t>文件</a:t>
            </a:r>
          </a:p>
          <a:p>
            <a:r>
              <a:rPr lang="zh-CN" altLang="en-US" sz="2000" dirty="0"/>
              <a:t> </a:t>
            </a:r>
          </a:p>
          <a:p>
            <a:r>
              <a:rPr lang="en-US" altLang="zh-CN" sz="2000" dirty="0"/>
              <a:t>18. Status </a:t>
            </a:r>
            <a:r>
              <a:rPr lang="en-US" altLang="zh-CN" sz="2000" dirty="0" err="1"/>
              <a:t>HuffmanCode_FileDecode</a:t>
            </a:r>
            <a:r>
              <a:rPr lang="en-US" altLang="zh-CN" sz="2000" dirty="0"/>
              <a:t>(</a:t>
            </a:r>
            <a:r>
              <a:rPr lang="en-US" altLang="zh-CN" sz="2000" dirty="0" err="1"/>
              <a:t>HuffmanTree</a:t>
            </a:r>
            <a:r>
              <a:rPr lang="en-US" altLang="zh-CN" sz="2000" dirty="0"/>
              <a:t> HT, </a:t>
            </a:r>
            <a:r>
              <a:rPr lang="en-US" altLang="zh-CN" sz="2000" dirty="0" err="1"/>
              <a:t>int</a:t>
            </a:r>
            <a:r>
              <a:rPr lang="en-US" altLang="zh-CN" sz="2000" dirty="0"/>
              <a:t> </a:t>
            </a:r>
            <a:r>
              <a:rPr lang="en-US" altLang="zh-CN" sz="2000" dirty="0" err="1"/>
              <a:t>char_number</a:t>
            </a:r>
            <a:r>
              <a:rPr lang="en-US" altLang="zh-CN" sz="2000" dirty="0"/>
              <a:t>, </a:t>
            </a:r>
            <a:r>
              <a:rPr lang="en-US" altLang="zh-CN" sz="2000" dirty="0" err="1"/>
              <a:t>int</a:t>
            </a:r>
            <a:r>
              <a:rPr lang="en-US" altLang="zh-CN" sz="2000" dirty="0"/>
              <a:t> </a:t>
            </a:r>
            <a:r>
              <a:rPr lang="en-US" altLang="zh-CN" sz="2000" dirty="0" err="1"/>
              <a:t>text_length</a:t>
            </a:r>
            <a:r>
              <a:rPr lang="en-US" altLang="zh-CN" sz="2000" dirty="0"/>
              <a:t>)</a:t>
            </a:r>
          </a:p>
          <a:p>
            <a:r>
              <a:rPr lang="zh-CN" altLang="en-US" sz="2000" dirty="0"/>
              <a:t>功能：对文件进行</a:t>
            </a:r>
            <a:r>
              <a:rPr lang="en-US" altLang="zh-CN" sz="2000" dirty="0"/>
              <a:t>Huffman</a:t>
            </a:r>
            <a:r>
              <a:rPr lang="zh-CN" altLang="en-US" sz="2000" dirty="0"/>
              <a:t>解码，存储在</a:t>
            </a:r>
            <a:r>
              <a:rPr lang="en-US" altLang="zh-CN" sz="2000" dirty="0"/>
              <a:t>text_decode.txt</a:t>
            </a:r>
            <a:r>
              <a:rPr lang="zh-CN" altLang="en-US" sz="2000" dirty="0"/>
              <a:t>中</a:t>
            </a:r>
          </a:p>
        </p:txBody>
      </p:sp>
    </p:spTree>
    <p:extLst>
      <p:ext uri="{BB962C8B-B14F-4D97-AF65-F5344CB8AC3E}">
        <p14:creationId xmlns:p14="http://schemas.microsoft.com/office/powerpoint/2010/main" val="254893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9EB87E3F-0FFE-45C2-88F1-3455DB317525}"/>
              </a:ext>
            </a:extLst>
          </p:cNvPr>
          <p:cNvSpPr txBox="1"/>
          <p:nvPr/>
        </p:nvSpPr>
        <p:spPr>
          <a:xfrm>
            <a:off x="1298575" y="1280146"/>
            <a:ext cx="4716502" cy="4708981"/>
          </a:xfrm>
          <a:prstGeom prst="rect">
            <a:avLst/>
          </a:prstGeom>
          <a:noFill/>
        </p:spPr>
        <p:txBody>
          <a:bodyPr wrap="square" rtlCol="0">
            <a:spAutoFit/>
          </a:bodyPr>
          <a:lstStyle/>
          <a:p>
            <a:r>
              <a:rPr lang="en-US" altLang="zh-CN" sz="2000" dirty="0"/>
              <a:t>19. Status </a:t>
            </a:r>
            <a:r>
              <a:rPr lang="en-US" altLang="zh-CN" sz="2000" dirty="0" err="1"/>
              <a:t>File_Error_Percentage</a:t>
            </a:r>
            <a:r>
              <a:rPr lang="en-US" altLang="zh-CN" sz="2000" dirty="0"/>
              <a:t>()</a:t>
            </a:r>
          </a:p>
          <a:p>
            <a:r>
              <a:rPr lang="zh-CN" altLang="en-US" sz="2000" dirty="0"/>
              <a:t>功能：对输入文件和输出文件进行比较，求正确率</a:t>
            </a:r>
          </a:p>
          <a:p>
            <a:r>
              <a:rPr lang="zh-CN" altLang="en-US" sz="2000" dirty="0"/>
              <a:t> </a:t>
            </a:r>
          </a:p>
          <a:p>
            <a:r>
              <a:rPr lang="en-US" altLang="zh-CN" sz="2000" dirty="0"/>
              <a:t>20. Status </a:t>
            </a:r>
            <a:r>
              <a:rPr lang="en-US" altLang="zh-CN" sz="2000" dirty="0" err="1"/>
              <a:t>File_Zip_Percentage</a:t>
            </a:r>
            <a:r>
              <a:rPr lang="en-US" altLang="zh-CN" sz="2000" dirty="0"/>
              <a:t>()</a:t>
            </a:r>
          </a:p>
          <a:p>
            <a:r>
              <a:rPr lang="zh-CN" altLang="en-US" sz="2000" dirty="0"/>
              <a:t>功能：计算压缩率</a:t>
            </a:r>
          </a:p>
          <a:p>
            <a:r>
              <a:rPr lang="zh-CN" altLang="en-US" sz="2000" dirty="0"/>
              <a:t> </a:t>
            </a:r>
          </a:p>
          <a:p>
            <a:r>
              <a:rPr lang="en-US" altLang="zh-CN" sz="2000" dirty="0"/>
              <a:t>21. void menu()</a:t>
            </a:r>
          </a:p>
          <a:p>
            <a:r>
              <a:rPr lang="zh-CN" altLang="en-US" sz="2000" dirty="0"/>
              <a:t>功能：显示菜单</a:t>
            </a:r>
          </a:p>
          <a:p>
            <a:r>
              <a:rPr lang="zh-CN" altLang="en-US" sz="2000" dirty="0"/>
              <a:t> </a:t>
            </a:r>
          </a:p>
          <a:p>
            <a:r>
              <a:rPr lang="en-US" altLang="zh-CN" sz="2000" dirty="0"/>
              <a:t>22. </a:t>
            </a:r>
            <a:r>
              <a:rPr lang="en-US" altLang="zh-CN" sz="2000" dirty="0" err="1"/>
              <a:t>int</a:t>
            </a:r>
            <a:r>
              <a:rPr lang="en-US" altLang="zh-CN" sz="2000" dirty="0"/>
              <a:t> </a:t>
            </a:r>
            <a:r>
              <a:rPr lang="en-US" altLang="zh-CN" sz="2000" dirty="0" err="1"/>
              <a:t>if_go_next</a:t>
            </a:r>
            <a:r>
              <a:rPr lang="en-US" altLang="zh-CN" sz="2000" dirty="0"/>
              <a:t>()</a:t>
            </a:r>
          </a:p>
          <a:p>
            <a:r>
              <a:rPr lang="zh-CN" altLang="en-US" sz="2000" dirty="0"/>
              <a:t>功能：询问是否进行下一步操作</a:t>
            </a:r>
          </a:p>
          <a:p>
            <a:r>
              <a:rPr lang="zh-CN" altLang="en-US" sz="2000" dirty="0"/>
              <a:t> </a:t>
            </a:r>
          </a:p>
          <a:p>
            <a:r>
              <a:rPr lang="en-US" altLang="zh-CN" sz="2000" dirty="0"/>
              <a:t>23. void </a:t>
            </a:r>
            <a:r>
              <a:rPr lang="en-US" altLang="zh-CN" sz="2000" dirty="0" err="1"/>
              <a:t>if_backto_menu</a:t>
            </a:r>
            <a:r>
              <a:rPr lang="en-US" altLang="zh-CN" sz="2000" dirty="0"/>
              <a:t>()</a:t>
            </a:r>
          </a:p>
          <a:p>
            <a:r>
              <a:rPr lang="zh-CN" altLang="en-US" sz="2000" dirty="0"/>
              <a:t>功能：询问是否返回菜单</a:t>
            </a:r>
          </a:p>
        </p:txBody>
      </p:sp>
      <p:sp>
        <p:nvSpPr>
          <p:cNvPr id="16" name="文本框 15">
            <a:extLst>
              <a:ext uri="{FF2B5EF4-FFF2-40B4-BE49-F238E27FC236}">
                <a16:creationId xmlns:a16="http://schemas.microsoft.com/office/drawing/2014/main" id="{C6AD1873-6421-4034-9BA1-CC44AE8CB278}"/>
              </a:ext>
            </a:extLst>
          </p:cNvPr>
          <p:cNvSpPr txBox="1"/>
          <p:nvPr/>
        </p:nvSpPr>
        <p:spPr>
          <a:xfrm>
            <a:off x="6015077" y="1280146"/>
            <a:ext cx="6852212" cy="5324535"/>
          </a:xfrm>
          <a:prstGeom prst="rect">
            <a:avLst/>
          </a:prstGeom>
          <a:noFill/>
        </p:spPr>
        <p:txBody>
          <a:bodyPr wrap="square" rtlCol="0">
            <a:spAutoFit/>
          </a:bodyPr>
          <a:lstStyle/>
          <a:p>
            <a:r>
              <a:rPr lang="en-US" altLang="zh-CN" sz="2000" dirty="0"/>
              <a:t>24. void menu_function1()</a:t>
            </a:r>
          </a:p>
          <a:p>
            <a:r>
              <a:rPr lang="zh-CN" altLang="en-US" sz="2000" dirty="0"/>
              <a:t>功能：菜单功能</a:t>
            </a:r>
            <a:r>
              <a:rPr lang="en-US" altLang="zh-CN" sz="2000" dirty="0"/>
              <a:t>1</a:t>
            </a:r>
            <a:r>
              <a:rPr lang="zh-CN" altLang="en-US" sz="2000" dirty="0"/>
              <a:t>，按流程执行所有操作</a:t>
            </a:r>
          </a:p>
          <a:p>
            <a:r>
              <a:rPr lang="zh-CN" altLang="en-US" sz="2000" dirty="0"/>
              <a:t> </a:t>
            </a:r>
          </a:p>
          <a:p>
            <a:r>
              <a:rPr lang="en-US" altLang="zh-CN" sz="2000" dirty="0"/>
              <a:t>25. void menu_function2()</a:t>
            </a:r>
          </a:p>
          <a:p>
            <a:r>
              <a:rPr lang="zh-CN" altLang="en-US" sz="2000" dirty="0"/>
              <a:t>功能：菜单功能</a:t>
            </a:r>
            <a:r>
              <a:rPr lang="en-US" altLang="zh-CN" sz="2000" dirty="0"/>
              <a:t>2</a:t>
            </a:r>
            <a:r>
              <a:rPr lang="zh-CN" altLang="en-US" sz="2000" dirty="0"/>
              <a:t>，统计字符频率</a:t>
            </a:r>
          </a:p>
          <a:p>
            <a:r>
              <a:rPr lang="zh-CN" altLang="en-US" sz="2000" dirty="0"/>
              <a:t> </a:t>
            </a:r>
          </a:p>
          <a:p>
            <a:r>
              <a:rPr lang="en-US" altLang="zh-CN" sz="2000" dirty="0"/>
              <a:t>26. void menu_function3()</a:t>
            </a:r>
          </a:p>
          <a:p>
            <a:r>
              <a:rPr lang="zh-CN" altLang="en-US" sz="2000" dirty="0"/>
              <a:t>功能：菜单功能</a:t>
            </a:r>
            <a:r>
              <a:rPr lang="en-US" altLang="zh-CN" sz="2000" dirty="0"/>
              <a:t>3</a:t>
            </a:r>
            <a:r>
              <a:rPr lang="zh-CN" altLang="en-US" sz="2000" dirty="0"/>
              <a:t>，创建</a:t>
            </a:r>
            <a:r>
              <a:rPr lang="en-US" altLang="zh-CN" sz="2000" dirty="0"/>
              <a:t>Huffman</a:t>
            </a:r>
            <a:r>
              <a:rPr lang="zh-CN" altLang="en-US" sz="2000" dirty="0"/>
              <a:t>树</a:t>
            </a:r>
          </a:p>
          <a:p>
            <a:r>
              <a:rPr lang="zh-CN" altLang="en-US" sz="2000" dirty="0"/>
              <a:t> </a:t>
            </a:r>
          </a:p>
          <a:p>
            <a:r>
              <a:rPr lang="en-US" altLang="zh-CN" sz="2000" dirty="0"/>
              <a:t>27. void menu_function4()</a:t>
            </a:r>
          </a:p>
          <a:p>
            <a:r>
              <a:rPr lang="zh-CN" altLang="en-US" sz="2000" dirty="0"/>
              <a:t>功能：菜单功能</a:t>
            </a:r>
            <a:r>
              <a:rPr lang="en-US" altLang="zh-CN" sz="2000" dirty="0"/>
              <a:t>4</a:t>
            </a:r>
            <a:r>
              <a:rPr lang="zh-CN" altLang="en-US" sz="2000" dirty="0"/>
              <a:t>，求每个字符的</a:t>
            </a:r>
            <a:r>
              <a:rPr lang="en-US" altLang="zh-CN" sz="2000" dirty="0"/>
              <a:t>Huffman</a:t>
            </a:r>
            <a:r>
              <a:rPr lang="zh-CN" altLang="en-US" sz="2000" dirty="0"/>
              <a:t>编码</a:t>
            </a:r>
          </a:p>
          <a:p>
            <a:r>
              <a:rPr lang="zh-CN" altLang="en-US" sz="2000" dirty="0"/>
              <a:t> </a:t>
            </a:r>
          </a:p>
          <a:p>
            <a:r>
              <a:rPr lang="en-US" altLang="zh-CN" sz="2000" dirty="0"/>
              <a:t>28. void menu_function5()</a:t>
            </a:r>
          </a:p>
          <a:p>
            <a:r>
              <a:rPr lang="zh-CN" altLang="en-US" sz="2000" dirty="0"/>
              <a:t>功能：菜单功能</a:t>
            </a:r>
            <a:r>
              <a:rPr lang="en-US" altLang="zh-CN" sz="2000" dirty="0"/>
              <a:t>5</a:t>
            </a:r>
            <a:r>
              <a:rPr lang="zh-CN" altLang="en-US" sz="2000" dirty="0"/>
              <a:t>，对文件进行</a:t>
            </a:r>
            <a:r>
              <a:rPr lang="en-US" altLang="zh-CN" sz="2000" dirty="0"/>
              <a:t>Huffman</a:t>
            </a:r>
            <a:r>
              <a:rPr lang="zh-CN" altLang="en-US" sz="2000" dirty="0"/>
              <a:t>编码</a:t>
            </a:r>
          </a:p>
          <a:p>
            <a:r>
              <a:rPr lang="zh-CN" altLang="en-US" sz="2000" dirty="0"/>
              <a:t> </a:t>
            </a:r>
          </a:p>
          <a:p>
            <a:r>
              <a:rPr lang="en-US" altLang="zh-CN" sz="2000" dirty="0"/>
              <a:t>29. void menu_function6()</a:t>
            </a:r>
          </a:p>
          <a:p>
            <a:r>
              <a:rPr lang="zh-CN" altLang="en-US" sz="2000" dirty="0"/>
              <a:t>功能：菜单功能</a:t>
            </a:r>
            <a:r>
              <a:rPr lang="en-US" altLang="zh-CN" sz="2000" dirty="0"/>
              <a:t>6</a:t>
            </a:r>
            <a:r>
              <a:rPr lang="zh-CN" altLang="en-US" sz="2000" dirty="0"/>
              <a:t>，根据编码生成</a:t>
            </a:r>
            <a:r>
              <a:rPr lang="en-US" altLang="zh-CN" sz="2000" dirty="0"/>
              <a:t>.</a:t>
            </a:r>
            <a:r>
              <a:rPr lang="en-US" altLang="zh-CN" sz="2000" dirty="0" err="1"/>
              <a:t>huf</a:t>
            </a:r>
            <a:r>
              <a:rPr lang="zh-CN" altLang="en-US" sz="2000" dirty="0"/>
              <a:t>文件</a:t>
            </a:r>
          </a:p>
        </p:txBody>
      </p:sp>
    </p:spTree>
    <p:extLst>
      <p:ext uri="{BB962C8B-B14F-4D97-AF65-F5344CB8AC3E}">
        <p14:creationId xmlns:p14="http://schemas.microsoft.com/office/powerpoint/2010/main" val="373693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程序结构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函数功能</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9EB87E3F-0FFE-45C2-88F1-3455DB317525}"/>
              </a:ext>
            </a:extLst>
          </p:cNvPr>
          <p:cNvSpPr txBox="1"/>
          <p:nvPr/>
        </p:nvSpPr>
        <p:spPr>
          <a:xfrm>
            <a:off x="1490663" y="1559543"/>
            <a:ext cx="4716502" cy="4708981"/>
          </a:xfrm>
          <a:prstGeom prst="rect">
            <a:avLst/>
          </a:prstGeom>
          <a:noFill/>
        </p:spPr>
        <p:txBody>
          <a:bodyPr wrap="square" rtlCol="0">
            <a:spAutoFit/>
          </a:bodyPr>
          <a:lstStyle/>
          <a:p>
            <a:r>
              <a:rPr lang="en-US" altLang="zh-CN" sz="2000" dirty="0"/>
              <a:t>30. void menu_function7()</a:t>
            </a:r>
          </a:p>
          <a:p>
            <a:r>
              <a:rPr lang="zh-CN" altLang="en-US" sz="2000" dirty="0"/>
              <a:t>功能：菜单功能</a:t>
            </a:r>
            <a:r>
              <a:rPr lang="en-US" altLang="zh-CN" sz="2000" dirty="0"/>
              <a:t>7</a:t>
            </a:r>
            <a:r>
              <a:rPr lang="zh-CN" altLang="en-US" sz="2000" dirty="0"/>
              <a:t>，计算</a:t>
            </a:r>
            <a:r>
              <a:rPr lang="en-US" altLang="zh-CN" sz="2000" dirty="0"/>
              <a:t>Huffman</a:t>
            </a:r>
            <a:r>
              <a:rPr lang="zh-CN" altLang="en-US" sz="2000" dirty="0"/>
              <a:t>压缩率</a:t>
            </a:r>
          </a:p>
          <a:p>
            <a:endParaRPr lang="zh-CN" altLang="en-US" sz="2000" dirty="0"/>
          </a:p>
          <a:p>
            <a:r>
              <a:rPr lang="en-US" altLang="zh-CN" sz="2000" dirty="0"/>
              <a:t>31. void menu_function8()</a:t>
            </a:r>
          </a:p>
          <a:p>
            <a:r>
              <a:rPr lang="zh-CN" altLang="en-US" sz="2000" dirty="0"/>
              <a:t>功能：菜单功能</a:t>
            </a:r>
            <a:r>
              <a:rPr lang="en-US" altLang="zh-CN" sz="2000" dirty="0"/>
              <a:t>8</a:t>
            </a:r>
            <a:r>
              <a:rPr lang="zh-CN" altLang="en-US" sz="2000" dirty="0"/>
              <a:t>，根据编码翻译</a:t>
            </a:r>
            <a:r>
              <a:rPr lang="en-US" altLang="zh-CN" sz="2000" dirty="0"/>
              <a:t>.</a:t>
            </a:r>
            <a:r>
              <a:rPr lang="en-US" altLang="zh-CN" sz="2000" dirty="0" err="1"/>
              <a:t>huf</a:t>
            </a:r>
            <a:r>
              <a:rPr lang="zh-CN" altLang="en-US" sz="2000" dirty="0"/>
              <a:t>文件</a:t>
            </a:r>
          </a:p>
          <a:p>
            <a:r>
              <a:rPr lang="zh-CN" altLang="en-US" sz="2000" dirty="0"/>
              <a:t> </a:t>
            </a:r>
          </a:p>
          <a:p>
            <a:r>
              <a:rPr lang="en-US" altLang="zh-CN" sz="2000" dirty="0"/>
              <a:t>32. void menu_function9()</a:t>
            </a:r>
          </a:p>
          <a:p>
            <a:r>
              <a:rPr lang="zh-CN" altLang="en-US" sz="2000" dirty="0"/>
              <a:t>功能：菜单功能</a:t>
            </a:r>
            <a:r>
              <a:rPr lang="en-US" altLang="zh-CN" sz="2000" dirty="0"/>
              <a:t>9</a:t>
            </a:r>
            <a:r>
              <a:rPr lang="zh-CN" altLang="en-US" sz="2000" dirty="0"/>
              <a:t>，对翻译得到的文件进行解码</a:t>
            </a:r>
          </a:p>
          <a:p>
            <a:r>
              <a:rPr lang="zh-CN" altLang="en-US" sz="2000" dirty="0"/>
              <a:t> </a:t>
            </a:r>
          </a:p>
          <a:p>
            <a:r>
              <a:rPr lang="en-US" altLang="zh-CN" sz="2000" dirty="0"/>
              <a:t>33. void menu_function10()</a:t>
            </a:r>
          </a:p>
          <a:p>
            <a:r>
              <a:rPr lang="zh-CN" altLang="en-US" sz="2000" dirty="0"/>
              <a:t>功能：菜单功能</a:t>
            </a:r>
            <a:r>
              <a:rPr lang="en-US" altLang="zh-CN" sz="2000" dirty="0"/>
              <a:t>10</a:t>
            </a:r>
            <a:r>
              <a:rPr lang="zh-CN" altLang="en-US" sz="2000" dirty="0"/>
              <a:t>，比较输入文件与输出文件</a:t>
            </a:r>
          </a:p>
          <a:p>
            <a:r>
              <a:rPr lang="zh-CN" altLang="en-US" sz="2000" dirty="0"/>
              <a:t> </a:t>
            </a:r>
          </a:p>
        </p:txBody>
      </p:sp>
      <p:sp>
        <p:nvSpPr>
          <p:cNvPr id="17" name="文本框 16">
            <a:extLst>
              <a:ext uri="{FF2B5EF4-FFF2-40B4-BE49-F238E27FC236}">
                <a16:creationId xmlns:a16="http://schemas.microsoft.com/office/drawing/2014/main" id="{E420E462-E2BF-4AFD-A65E-44C67BABFB01}"/>
              </a:ext>
            </a:extLst>
          </p:cNvPr>
          <p:cNvSpPr txBox="1"/>
          <p:nvPr/>
        </p:nvSpPr>
        <p:spPr>
          <a:xfrm>
            <a:off x="6288088" y="1559543"/>
            <a:ext cx="4716502" cy="4093428"/>
          </a:xfrm>
          <a:prstGeom prst="rect">
            <a:avLst/>
          </a:prstGeom>
          <a:noFill/>
        </p:spPr>
        <p:txBody>
          <a:bodyPr wrap="square" rtlCol="0">
            <a:spAutoFit/>
          </a:bodyPr>
          <a:lstStyle/>
          <a:p>
            <a:r>
              <a:rPr lang="en-US" altLang="zh-CN" sz="2000" dirty="0"/>
              <a:t>34. void menu_function11()</a:t>
            </a:r>
          </a:p>
          <a:p>
            <a:r>
              <a:rPr lang="zh-CN" altLang="en-US" sz="2000" dirty="0"/>
              <a:t>功能：菜单功能</a:t>
            </a:r>
            <a:r>
              <a:rPr lang="en-US" altLang="zh-CN" sz="2000" dirty="0"/>
              <a:t>11</a:t>
            </a:r>
            <a:r>
              <a:rPr lang="zh-CN" altLang="en-US" sz="2000" dirty="0"/>
              <a:t>，退出程序</a:t>
            </a:r>
          </a:p>
          <a:p>
            <a:endParaRPr lang="en-US" altLang="zh-CN" sz="2000" dirty="0"/>
          </a:p>
          <a:p>
            <a:r>
              <a:rPr lang="en-US" altLang="zh-CN" sz="2000" dirty="0"/>
              <a:t>35. void </a:t>
            </a:r>
            <a:r>
              <a:rPr lang="en-US" altLang="zh-CN" sz="2000" dirty="0" err="1"/>
              <a:t>Project_Recovery</a:t>
            </a:r>
            <a:r>
              <a:rPr lang="en-US" altLang="zh-CN" sz="2000" dirty="0"/>
              <a:t>()</a:t>
            </a:r>
          </a:p>
          <a:p>
            <a:r>
              <a:rPr lang="zh-CN" altLang="en-US" sz="2000" dirty="0"/>
              <a:t>功能：任务恢复。重新读入未完成的</a:t>
            </a:r>
            <a:r>
              <a:rPr lang="en-US" altLang="zh-CN" sz="2000" dirty="0"/>
              <a:t>char_frequency.txt</a:t>
            </a:r>
            <a:r>
              <a:rPr lang="zh-CN" altLang="en-US" sz="2000" dirty="0"/>
              <a:t>文档，继续执行任务。</a:t>
            </a:r>
          </a:p>
          <a:p>
            <a:r>
              <a:rPr lang="zh-CN" altLang="en-US" sz="2000" dirty="0"/>
              <a:t> </a:t>
            </a:r>
          </a:p>
          <a:p>
            <a:r>
              <a:rPr lang="en-US" altLang="zh-CN" sz="2000" dirty="0"/>
              <a:t>36. void main()</a:t>
            </a:r>
          </a:p>
          <a:p>
            <a:r>
              <a:rPr lang="zh-CN" altLang="en-US" sz="2000" dirty="0"/>
              <a:t>函数说明：</a:t>
            </a:r>
            <a:r>
              <a:rPr lang="en-US" altLang="zh-CN" sz="2000" dirty="0"/>
              <a:t>main</a:t>
            </a:r>
            <a:r>
              <a:rPr lang="zh-CN" altLang="en-US" sz="2000" dirty="0"/>
              <a:t>函数</a:t>
            </a:r>
          </a:p>
          <a:p>
            <a:r>
              <a:rPr lang="zh-CN" altLang="en-US" sz="2000" dirty="0"/>
              <a:t>功能：判断程序目录下是否存在未完成的工程，若有则继续执行，若没有则跳转至菜单。</a:t>
            </a:r>
          </a:p>
          <a:p>
            <a:r>
              <a:rPr lang="zh-CN" altLang="en-US" sz="2000" dirty="0"/>
              <a:t>使用方法：程序入口，无需手动执行。</a:t>
            </a:r>
          </a:p>
        </p:txBody>
      </p:sp>
    </p:spTree>
    <p:extLst>
      <p:ext uri="{BB962C8B-B14F-4D97-AF65-F5344CB8AC3E}">
        <p14:creationId xmlns:p14="http://schemas.microsoft.com/office/powerpoint/2010/main" val="2491036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94AF9A11-CC84-4B82-AA29-D83920D1E2A5}"/>
              </a:ext>
            </a:extLst>
          </p:cNvPr>
          <p:cNvGrpSpPr>
            <a:grpSpLocks/>
          </p:cNvGrpSpPr>
          <p:nvPr/>
        </p:nvGrpSpPr>
        <p:grpSpPr bwMode="auto">
          <a:xfrm>
            <a:off x="0" y="-12459"/>
            <a:ext cx="1524000" cy="1200150"/>
            <a:chOff x="0" y="0"/>
            <a:chExt cx="1676400" cy="1276350"/>
          </a:xfrm>
        </p:grpSpPr>
        <p:sp>
          <p:nvSpPr>
            <p:cNvPr id="3" name="Oval 11">
              <a:extLst>
                <a:ext uri="{FF2B5EF4-FFF2-40B4-BE49-F238E27FC236}">
                  <a16:creationId xmlns:a16="http://schemas.microsoft.com/office/drawing/2014/main" id="{E6383579-D909-4C9E-8F1E-7F0898489F57}"/>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 name="Oval 12">
              <a:extLst>
                <a:ext uri="{FF2B5EF4-FFF2-40B4-BE49-F238E27FC236}">
                  <a16:creationId xmlns:a16="http://schemas.microsoft.com/office/drawing/2014/main" id="{F8282631-DB9E-4670-AC28-6E397ED3693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5" name="Oval 3">
              <a:extLst>
                <a:ext uri="{FF2B5EF4-FFF2-40B4-BE49-F238E27FC236}">
                  <a16:creationId xmlns:a16="http://schemas.microsoft.com/office/drawing/2014/main" id="{928B7014-3583-4A56-86FC-03D487D5E344}"/>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6" name="Oval 21">
            <a:extLst>
              <a:ext uri="{FF2B5EF4-FFF2-40B4-BE49-F238E27FC236}">
                <a16:creationId xmlns:a16="http://schemas.microsoft.com/office/drawing/2014/main" id="{5FF98E70-1951-4C22-9C4B-5F82420EEAB2}"/>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7" name="组合 6">
            <a:extLst>
              <a:ext uri="{FF2B5EF4-FFF2-40B4-BE49-F238E27FC236}">
                <a16:creationId xmlns:a16="http://schemas.microsoft.com/office/drawing/2014/main" id="{898A0C40-D6C0-43BA-888E-F6B22E9541B8}"/>
              </a:ext>
            </a:extLst>
          </p:cNvPr>
          <p:cNvGrpSpPr/>
          <p:nvPr/>
        </p:nvGrpSpPr>
        <p:grpSpPr>
          <a:xfrm>
            <a:off x="0" y="5889625"/>
            <a:ext cx="912813" cy="968375"/>
            <a:chOff x="0" y="4175125"/>
            <a:chExt cx="912813" cy="968375"/>
          </a:xfrm>
        </p:grpSpPr>
        <p:sp>
          <p:nvSpPr>
            <p:cNvPr id="8" name="Oval 8">
              <a:extLst>
                <a:ext uri="{FF2B5EF4-FFF2-40B4-BE49-F238E27FC236}">
                  <a16:creationId xmlns:a16="http://schemas.microsoft.com/office/drawing/2014/main" id="{747164C8-55BC-43AC-9F7F-F0CB5C34C7AA}"/>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9" name="Oval 6">
              <a:extLst>
                <a:ext uri="{FF2B5EF4-FFF2-40B4-BE49-F238E27FC236}">
                  <a16:creationId xmlns:a16="http://schemas.microsoft.com/office/drawing/2014/main" id="{042C3AE7-CDB4-49E7-9D6B-0DBAEF821A09}"/>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10" name="Oval 7">
              <a:extLst>
                <a:ext uri="{FF2B5EF4-FFF2-40B4-BE49-F238E27FC236}">
                  <a16:creationId xmlns:a16="http://schemas.microsoft.com/office/drawing/2014/main" id="{FFAFED43-410F-478A-BF73-79DB4523EAC0}"/>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16" name="矩形 15">
            <a:extLst>
              <a:ext uri="{FF2B5EF4-FFF2-40B4-BE49-F238E27FC236}">
                <a16:creationId xmlns:a16="http://schemas.microsoft.com/office/drawing/2014/main" id="{E1BD7CA9-AE8D-4919-9A39-B4B6D429C0A2}"/>
              </a:ext>
            </a:extLst>
          </p:cNvPr>
          <p:cNvSpPr/>
          <p:nvPr/>
        </p:nvSpPr>
        <p:spPr>
          <a:xfrm>
            <a:off x="6096001" y="0"/>
            <a:ext cx="6096000"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7" name="组合 16">
            <a:extLst>
              <a:ext uri="{FF2B5EF4-FFF2-40B4-BE49-F238E27FC236}">
                <a16:creationId xmlns:a16="http://schemas.microsoft.com/office/drawing/2014/main" id="{A1434D72-5679-4128-AF39-5A8D536990CF}"/>
              </a:ext>
            </a:extLst>
          </p:cNvPr>
          <p:cNvGrpSpPr/>
          <p:nvPr/>
        </p:nvGrpSpPr>
        <p:grpSpPr>
          <a:xfrm>
            <a:off x="7208295" y="1114425"/>
            <a:ext cx="3921053" cy="3922541"/>
            <a:chOff x="6211798" y="801461"/>
            <a:chExt cx="4866269" cy="4868116"/>
          </a:xfrm>
          <a:solidFill>
            <a:schemeClr val="bg1"/>
          </a:solidFill>
        </p:grpSpPr>
        <p:sp>
          <p:nvSpPr>
            <p:cNvPr id="18" name="椭圆形标注 1">
              <a:extLst>
                <a:ext uri="{FF2B5EF4-FFF2-40B4-BE49-F238E27FC236}">
                  <a16:creationId xmlns:a16="http://schemas.microsoft.com/office/drawing/2014/main" id="{3DD0C7D8-140D-4DEB-9D95-78C8EFBAFD0C}"/>
                </a:ext>
              </a:extLst>
            </p:cNvPr>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9" name="椭圆形标注 1">
              <a:extLst>
                <a:ext uri="{FF2B5EF4-FFF2-40B4-BE49-F238E27FC236}">
                  <a16:creationId xmlns:a16="http://schemas.microsoft.com/office/drawing/2014/main" id="{A6F3C5C3-E219-417A-8986-9544969C3D68}"/>
                </a:ext>
              </a:extLst>
            </p:cNvPr>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0" name="组合 12">
            <a:extLst>
              <a:ext uri="{FF2B5EF4-FFF2-40B4-BE49-F238E27FC236}">
                <a16:creationId xmlns:a16="http://schemas.microsoft.com/office/drawing/2014/main" id="{E2559EAC-5981-44DB-848F-523C19975146}"/>
              </a:ext>
            </a:extLst>
          </p:cNvPr>
          <p:cNvGrpSpPr>
            <a:grpSpLocks/>
          </p:cNvGrpSpPr>
          <p:nvPr/>
        </p:nvGrpSpPr>
        <p:grpSpPr bwMode="auto">
          <a:xfrm>
            <a:off x="1172366" y="1224658"/>
            <a:ext cx="4183294" cy="866775"/>
            <a:chOff x="4767925" y="5005769"/>
            <a:chExt cx="2982141" cy="865624"/>
          </a:xfrm>
        </p:grpSpPr>
        <p:sp>
          <p:nvSpPr>
            <p:cNvPr id="21" name="矩形 20">
              <a:extLst>
                <a:ext uri="{FF2B5EF4-FFF2-40B4-BE49-F238E27FC236}">
                  <a16:creationId xmlns:a16="http://schemas.microsoft.com/office/drawing/2014/main" id="{108EFC38-F445-461F-922E-46942638564F}"/>
                </a:ext>
              </a:extLst>
            </p:cNvPr>
            <p:cNvSpPr/>
            <p:nvPr/>
          </p:nvSpPr>
          <p:spPr>
            <a:xfrm>
              <a:off x="4767925" y="5005769"/>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文本框 14">
              <a:extLst>
                <a:ext uri="{FF2B5EF4-FFF2-40B4-BE49-F238E27FC236}">
                  <a16:creationId xmlns:a16="http://schemas.microsoft.com/office/drawing/2014/main" id="{7F8D8B0C-5301-4DE4-81B3-FDE332F2A44B}"/>
                </a:ext>
              </a:extLst>
            </p:cNvPr>
            <p:cNvSpPr txBox="1">
              <a:spLocks noChangeArrowheads="1"/>
            </p:cNvSpPr>
            <p:nvPr/>
          </p:nvSpPr>
          <p:spPr bwMode="auto">
            <a:xfrm>
              <a:off x="4878084" y="5085108"/>
              <a:ext cx="2871982" cy="70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b="1" dirty="0">
                  <a:solidFill>
                    <a:srgbClr val="FFFFFF"/>
                  </a:solidFill>
                  <a:latin typeface="微软雅黑" panose="020B0503020204020204" pitchFamily="34" charset="-122"/>
                  <a:ea typeface="微软雅黑" panose="020B0503020204020204" pitchFamily="34" charset="-122"/>
                </a:rPr>
                <a:t>实验结果与分析</a:t>
              </a:r>
            </a:p>
          </p:txBody>
        </p:sp>
      </p:grpSp>
      <p:sp>
        <p:nvSpPr>
          <p:cNvPr id="23" name="文本框 75">
            <a:extLst>
              <a:ext uri="{FF2B5EF4-FFF2-40B4-BE49-F238E27FC236}">
                <a16:creationId xmlns:a16="http://schemas.microsoft.com/office/drawing/2014/main" id="{C3CB9F00-F243-4C8C-A558-2222B992EDDA}"/>
              </a:ext>
            </a:extLst>
          </p:cNvPr>
          <p:cNvSpPr txBox="1">
            <a:spLocks noChangeArrowheads="1"/>
          </p:cNvSpPr>
          <p:nvPr/>
        </p:nvSpPr>
        <p:spPr bwMode="auto">
          <a:xfrm>
            <a:off x="8140870" y="5319724"/>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Impact" panose="020B0806030902050204" pitchFamily="34" charset="0"/>
              </a:rPr>
              <a:t>PART 3</a:t>
            </a:r>
            <a:endParaRPr lang="zh-CN" altLang="en-US" sz="6000" dirty="0">
              <a:solidFill>
                <a:schemeClr val="bg1"/>
              </a:solidFill>
              <a:latin typeface="Impact" panose="020B0806030902050204" pitchFamily="34" charset="0"/>
            </a:endParaRPr>
          </a:p>
        </p:txBody>
      </p:sp>
      <p:grpSp>
        <p:nvGrpSpPr>
          <p:cNvPr id="39" name="组合 38">
            <a:extLst>
              <a:ext uri="{FF2B5EF4-FFF2-40B4-BE49-F238E27FC236}">
                <a16:creationId xmlns:a16="http://schemas.microsoft.com/office/drawing/2014/main" id="{ED0F2100-EE78-46E3-9888-E25FC22BF5C0}"/>
              </a:ext>
            </a:extLst>
          </p:cNvPr>
          <p:cNvGrpSpPr/>
          <p:nvPr/>
        </p:nvGrpSpPr>
        <p:grpSpPr>
          <a:xfrm>
            <a:off x="7656462" y="1279017"/>
            <a:ext cx="2924708" cy="3341003"/>
            <a:chOff x="3719513" y="1598613"/>
            <a:chExt cx="4360862" cy="4981575"/>
          </a:xfrm>
        </p:grpSpPr>
        <p:sp>
          <p:nvSpPr>
            <p:cNvPr id="40" name="Freeform 5">
              <a:extLst>
                <a:ext uri="{FF2B5EF4-FFF2-40B4-BE49-F238E27FC236}">
                  <a16:creationId xmlns:a16="http://schemas.microsoft.com/office/drawing/2014/main" id="{DF5D7F34-B1AE-4402-94B1-BE2FA7FF2B7A}"/>
                </a:ext>
              </a:extLst>
            </p:cNvPr>
            <p:cNvSpPr>
              <a:spLocks/>
            </p:cNvSpPr>
            <p:nvPr/>
          </p:nvSpPr>
          <p:spPr bwMode="auto">
            <a:xfrm>
              <a:off x="4008438" y="2224088"/>
              <a:ext cx="3795712" cy="4356100"/>
            </a:xfrm>
            <a:custGeom>
              <a:avLst/>
              <a:gdLst>
                <a:gd name="T0" fmla="*/ 2147483647 w 1045"/>
                <a:gd name="T1" fmla="*/ 2147483647 h 1279"/>
                <a:gd name="T2" fmla="*/ 2147483647 w 1045"/>
                <a:gd name="T3" fmla="*/ 2147483647 h 1279"/>
                <a:gd name="T4" fmla="*/ 2147483647 w 1045"/>
                <a:gd name="T5" fmla="*/ 2147483647 h 1279"/>
                <a:gd name="T6" fmla="*/ 2147483647 w 1045"/>
                <a:gd name="T7" fmla="*/ 2147483647 h 1279"/>
                <a:gd name="T8" fmla="*/ 2147483647 w 1045"/>
                <a:gd name="T9" fmla="*/ 2147483647 h 1279"/>
                <a:gd name="T10" fmla="*/ 0 w 1045"/>
                <a:gd name="T11" fmla="*/ 2147483647 h 1279"/>
                <a:gd name="T12" fmla="*/ 2147483647 w 1045"/>
                <a:gd name="T13" fmla="*/ 2147483647 h 1279"/>
                <a:gd name="T14" fmla="*/ 2147483647 w 1045"/>
                <a:gd name="T15" fmla="*/ 2147483647 h 1279"/>
                <a:gd name="T16" fmla="*/ 2147483647 w 1045"/>
                <a:gd name="T17" fmla="*/ 2147483647 h 1279"/>
                <a:gd name="T18" fmla="*/ 2147483647 w 1045"/>
                <a:gd name="T19" fmla="*/ 2147483647 h 1279"/>
                <a:gd name="T20" fmla="*/ 2147483647 w 1045"/>
                <a:gd name="T21" fmla="*/ 2147483647 h 1279"/>
                <a:gd name="T22" fmla="*/ 2147483647 w 1045"/>
                <a:gd name="T23" fmla="*/ 2147483647 h 1279"/>
                <a:gd name="T24" fmla="*/ 2147483647 w 1045"/>
                <a:gd name="T25" fmla="*/ 2147483647 h 1279"/>
                <a:gd name="T26" fmla="*/ 2147483647 w 1045"/>
                <a:gd name="T27" fmla="*/ 2147483647 h 1279"/>
                <a:gd name="T28" fmla="*/ 2147483647 w 1045"/>
                <a:gd name="T29" fmla="*/ 2147483647 h 1279"/>
                <a:gd name="T30" fmla="*/ 2147483647 w 1045"/>
                <a:gd name="T31" fmla="*/ 2147483647 h 1279"/>
                <a:gd name="T32" fmla="*/ 2147483647 w 1045"/>
                <a:gd name="T33" fmla="*/ 2147483647 h 1279"/>
                <a:gd name="T34" fmla="*/ 2147483647 w 1045"/>
                <a:gd name="T35" fmla="*/ 2147483647 h 1279"/>
                <a:gd name="T36" fmla="*/ 2147483647 w 1045"/>
                <a:gd name="T37" fmla="*/ 2147483647 h 1279"/>
                <a:gd name="T38" fmla="*/ 2147483647 w 1045"/>
                <a:gd name="T39" fmla="*/ 2147483647 h 1279"/>
                <a:gd name="T40" fmla="*/ 2147483647 w 1045"/>
                <a:gd name="T41" fmla="*/ 0 h 1279"/>
                <a:gd name="T42" fmla="*/ 2147483647 w 1045"/>
                <a:gd name="T43" fmla="*/ 2147483647 h 1279"/>
                <a:gd name="T44" fmla="*/ 2147483647 w 1045"/>
                <a:gd name="T45" fmla="*/ 2147483647 h 1279"/>
                <a:gd name="T46" fmla="*/ 2147483647 w 1045"/>
                <a:gd name="T47" fmla="*/ 2147483647 h 1279"/>
                <a:gd name="T48" fmla="*/ 2147483647 w 1045"/>
                <a:gd name="T49" fmla="*/ 2147483647 h 1279"/>
                <a:gd name="T50" fmla="*/ 2147483647 w 1045"/>
                <a:gd name="T51" fmla="*/ 2147483647 h 1279"/>
                <a:gd name="T52" fmla="*/ 2147483647 w 1045"/>
                <a:gd name="T53" fmla="*/ 2147483647 h 1279"/>
                <a:gd name="T54" fmla="*/ 2147483647 w 1045"/>
                <a:gd name="T55" fmla="*/ 2147483647 h 1279"/>
                <a:gd name="T56" fmla="*/ 2147483647 w 1045"/>
                <a:gd name="T57" fmla="*/ 2147483647 h 1279"/>
                <a:gd name="T58" fmla="*/ 2147483647 w 1045"/>
                <a:gd name="T59" fmla="*/ 2147483647 h 1279"/>
                <a:gd name="T60" fmla="*/ 2147483647 w 1045"/>
                <a:gd name="T61" fmla="*/ 2147483647 h 1279"/>
                <a:gd name="T62" fmla="*/ 2147483647 w 1045"/>
                <a:gd name="T63" fmla="*/ 2147483647 h 1279"/>
                <a:gd name="T64" fmla="*/ 2147483647 w 1045"/>
                <a:gd name="T65" fmla="*/ 2147483647 h 1279"/>
                <a:gd name="T66" fmla="*/ 2147483647 w 1045"/>
                <a:gd name="T67" fmla="*/ 2147483647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3CBB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
              <a:extLst>
                <a:ext uri="{FF2B5EF4-FFF2-40B4-BE49-F238E27FC236}">
                  <a16:creationId xmlns:a16="http://schemas.microsoft.com/office/drawing/2014/main" id="{94C731A0-E650-4973-90B1-CD15DFCCFD58}"/>
                </a:ext>
              </a:extLst>
            </p:cNvPr>
            <p:cNvSpPr>
              <a:spLocks/>
            </p:cNvSpPr>
            <p:nvPr/>
          </p:nvSpPr>
          <p:spPr bwMode="auto">
            <a:xfrm>
              <a:off x="5705475" y="1598613"/>
              <a:ext cx="522288" cy="565150"/>
            </a:xfrm>
            <a:custGeom>
              <a:avLst/>
              <a:gdLst>
                <a:gd name="T0" fmla="*/ 2147483647 w 259"/>
                <a:gd name="T1" fmla="*/ 0 h 299"/>
                <a:gd name="T2" fmla="*/ 2147483647 w 259"/>
                <a:gd name="T3" fmla="*/ 2147483647 h 299"/>
                <a:gd name="T4" fmla="*/ 2147483647 w 259"/>
                <a:gd name="T5" fmla="*/ 2147483647 h 299"/>
                <a:gd name="T6" fmla="*/ 2147483647 w 259"/>
                <a:gd name="T7" fmla="*/ 2147483647 h 299"/>
                <a:gd name="T8" fmla="*/ 2147483647 w 259"/>
                <a:gd name="T9" fmla="*/ 2147483647 h 299"/>
                <a:gd name="T10" fmla="*/ 2147483647 w 259"/>
                <a:gd name="T11" fmla="*/ 2147483647 h 299"/>
                <a:gd name="T12" fmla="*/ 2147483647 w 259"/>
                <a:gd name="T13" fmla="*/ 2147483647 h 299"/>
                <a:gd name="T14" fmla="*/ 2147483647 w 259"/>
                <a:gd name="T15" fmla="*/ 2147483647 h 299"/>
                <a:gd name="T16" fmla="*/ 0 w 259"/>
                <a:gd name="T17" fmla="*/ 2147483647 h 299"/>
                <a:gd name="T18" fmla="*/ 0 w 259"/>
                <a:gd name="T19" fmla="*/ 2147483647 h 299"/>
                <a:gd name="T20" fmla="*/ 0 w 259"/>
                <a:gd name="T21" fmla="*/ 2147483647 h 299"/>
                <a:gd name="T22" fmla="*/ 2147483647 w 259"/>
                <a:gd name="T23" fmla="*/ 2147483647 h 299"/>
                <a:gd name="T24" fmla="*/ 2147483647 w 259"/>
                <a:gd name="T25" fmla="*/ 0 h 299"/>
                <a:gd name="T26" fmla="*/ 2147483647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8">
              <a:extLst>
                <a:ext uri="{FF2B5EF4-FFF2-40B4-BE49-F238E27FC236}">
                  <a16:creationId xmlns:a16="http://schemas.microsoft.com/office/drawing/2014/main" id="{BA212FFD-29C0-4232-BB18-8DD1CD17756A}"/>
                </a:ext>
              </a:extLst>
            </p:cNvPr>
            <p:cNvSpPr>
              <a:spLocks/>
            </p:cNvSpPr>
            <p:nvPr/>
          </p:nvSpPr>
          <p:spPr bwMode="auto">
            <a:xfrm>
              <a:off x="7561263" y="2679700"/>
              <a:ext cx="519112" cy="561975"/>
            </a:xfrm>
            <a:custGeom>
              <a:avLst/>
              <a:gdLst>
                <a:gd name="T0" fmla="*/ 2147483647 w 257"/>
                <a:gd name="T1" fmla="*/ 0 h 297"/>
                <a:gd name="T2" fmla="*/ 2147483647 w 257"/>
                <a:gd name="T3" fmla="*/ 2147483647 h 297"/>
                <a:gd name="T4" fmla="*/ 2147483647 w 257"/>
                <a:gd name="T5" fmla="*/ 2147483647 h 297"/>
                <a:gd name="T6" fmla="*/ 2147483647 w 257"/>
                <a:gd name="T7" fmla="*/ 2147483647 h 297"/>
                <a:gd name="T8" fmla="*/ 2147483647 w 257"/>
                <a:gd name="T9" fmla="*/ 2147483647 h 297"/>
                <a:gd name="T10" fmla="*/ 2147483647 w 257"/>
                <a:gd name="T11" fmla="*/ 2147483647 h 297"/>
                <a:gd name="T12" fmla="*/ 2147483647 w 257"/>
                <a:gd name="T13" fmla="*/ 2147483647 h 297"/>
                <a:gd name="T14" fmla="*/ 2147483647 w 257"/>
                <a:gd name="T15" fmla="*/ 2147483647 h 297"/>
                <a:gd name="T16" fmla="*/ 0 w 257"/>
                <a:gd name="T17" fmla="*/ 2147483647 h 297"/>
                <a:gd name="T18" fmla="*/ 0 w 257"/>
                <a:gd name="T19" fmla="*/ 2147483647 h 297"/>
                <a:gd name="T20" fmla="*/ 0 w 257"/>
                <a:gd name="T21" fmla="*/ 2147483647 h 297"/>
                <a:gd name="T22" fmla="*/ 2147483647 w 257"/>
                <a:gd name="T23" fmla="*/ 2147483647 h 297"/>
                <a:gd name="T24" fmla="*/ 2147483647 w 257"/>
                <a:gd name="T25" fmla="*/ 0 h 297"/>
                <a:gd name="T26" fmla="*/ 2147483647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9">
              <a:extLst>
                <a:ext uri="{FF2B5EF4-FFF2-40B4-BE49-F238E27FC236}">
                  <a16:creationId xmlns:a16="http://schemas.microsoft.com/office/drawing/2014/main" id="{CE5EBEEE-C78E-48CE-8AA9-ECE34AA06001}"/>
                </a:ext>
              </a:extLst>
            </p:cNvPr>
            <p:cNvSpPr>
              <a:spLocks/>
            </p:cNvSpPr>
            <p:nvPr/>
          </p:nvSpPr>
          <p:spPr bwMode="auto">
            <a:xfrm>
              <a:off x="7237413" y="4611688"/>
              <a:ext cx="523875" cy="565150"/>
            </a:xfrm>
            <a:custGeom>
              <a:avLst/>
              <a:gdLst>
                <a:gd name="T0" fmla="*/ 2147483647 w 260"/>
                <a:gd name="T1" fmla="*/ 0 h 299"/>
                <a:gd name="T2" fmla="*/ 2147483647 w 260"/>
                <a:gd name="T3" fmla="*/ 2147483647 h 299"/>
                <a:gd name="T4" fmla="*/ 2147483647 w 260"/>
                <a:gd name="T5" fmla="*/ 2147483647 h 299"/>
                <a:gd name="T6" fmla="*/ 2147483647 w 260"/>
                <a:gd name="T7" fmla="*/ 2147483647 h 299"/>
                <a:gd name="T8" fmla="*/ 2147483647 w 260"/>
                <a:gd name="T9" fmla="*/ 2147483647 h 299"/>
                <a:gd name="T10" fmla="*/ 2147483647 w 260"/>
                <a:gd name="T11" fmla="*/ 2147483647 h 299"/>
                <a:gd name="T12" fmla="*/ 2147483647 w 260"/>
                <a:gd name="T13" fmla="*/ 2147483647 h 299"/>
                <a:gd name="T14" fmla="*/ 2147483647 w 260"/>
                <a:gd name="T15" fmla="*/ 2147483647 h 299"/>
                <a:gd name="T16" fmla="*/ 0 w 260"/>
                <a:gd name="T17" fmla="*/ 2147483647 h 299"/>
                <a:gd name="T18" fmla="*/ 0 w 260"/>
                <a:gd name="T19" fmla="*/ 2147483647 h 299"/>
                <a:gd name="T20" fmla="*/ 0 w 260"/>
                <a:gd name="T21" fmla="*/ 2147483647 h 299"/>
                <a:gd name="T22" fmla="*/ 2147483647 w 260"/>
                <a:gd name="T23" fmla="*/ 2147483647 h 299"/>
                <a:gd name="T24" fmla="*/ 2147483647 w 260"/>
                <a:gd name="T25" fmla="*/ 0 h 299"/>
                <a:gd name="T26" fmla="*/ 2147483647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0">
              <a:extLst>
                <a:ext uri="{FF2B5EF4-FFF2-40B4-BE49-F238E27FC236}">
                  <a16:creationId xmlns:a16="http://schemas.microsoft.com/office/drawing/2014/main" id="{80A40A70-B21A-4E1F-8553-E67FDE781447}"/>
                </a:ext>
              </a:extLst>
            </p:cNvPr>
            <p:cNvSpPr>
              <a:spLocks/>
            </p:cNvSpPr>
            <p:nvPr/>
          </p:nvSpPr>
          <p:spPr bwMode="auto">
            <a:xfrm>
              <a:off x="4872038" y="2479675"/>
              <a:ext cx="520700" cy="565150"/>
            </a:xfrm>
            <a:custGeom>
              <a:avLst/>
              <a:gdLst>
                <a:gd name="T0" fmla="*/ 2147483647 w 258"/>
                <a:gd name="T1" fmla="*/ 0 h 299"/>
                <a:gd name="T2" fmla="*/ 2147483647 w 258"/>
                <a:gd name="T3" fmla="*/ 2147483647 h 299"/>
                <a:gd name="T4" fmla="*/ 2147483647 w 258"/>
                <a:gd name="T5" fmla="*/ 2147483647 h 299"/>
                <a:gd name="T6" fmla="*/ 2147483647 w 258"/>
                <a:gd name="T7" fmla="*/ 2147483647 h 299"/>
                <a:gd name="T8" fmla="*/ 2147483647 w 258"/>
                <a:gd name="T9" fmla="*/ 2147483647 h 299"/>
                <a:gd name="T10" fmla="*/ 2147483647 w 258"/>
                <a:gd name="T11" fmla="*/ 2147483647 h 299"/>
                <a:gd name="T12" fmla="*/ 2147483647 w 258"/>
                <a:gd name="T13" fmla="*/ 2147483647 h 299"/>
                <a:gd name="T14" fmla="*/ 2147483647 w 258"/>
                <a:gd name="T15" fmla="*/ 2147483647 h 299"/>
                <a:gd name="T16" fmla="*/ 0 w 258"/>
                <a:gd name="T17" fmla="*/ 2147483647 h 299"/>
                <a:gd name="T18" fmla="*/ 0 w 258"/>
                <a:gd name="T19" fmla="*/ 2147483647 h 299"/>
                <a:gd name="T20" fmla="*/ 0 w 258"/>
                <a:gd name="T21" fmla="*/ 2147483647 h 299"/>
                <a:gd name="T22" fmla="*/ 2147483647 w 258"/>
                <a:gd name="T23" fmla="*/ 2147483647 h 299"/>
                <a:gd name="T24" fmla="*/ 2147483647 w 258"/>
                <a:gd name="T25" fmla="*/ 0 h 299"/>
                <a:gd name="T26" fmla="*/ 2147483647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1">
              <a:extLst>
                <a:ext uri="{FF2B5EF4-FFF2-40B4-BE49-F238E27FC236}">
                  <a16:creationId xmlns:a16="http://schemas.microsoft.com/office/drawing/2014/main" id="{99A43473-DC6D-4A6D-B6AC-C1C7AE702156}"/>
                </a:ext>
              </a:extLst>
            </p:cNvPr>
            <p:cNvSpPr>
              <a:spLocks/>
            </p:cNvSpPr>
            <p:nvPr/>
          </p:nvSpPr>
          <p:spPr bwMode="auto">
            <a:xfrm>
              <a:off x="3719513" y="4462463"/>
              <a:ext cx="520700" cy="560387"/>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3">
              <a:extLst>
                <a:ext uri="{FF2B5EF4-FFF2-40B4-BE49-F238E27FC236}">
                  <a16:creationId xmlns:a16="http://schemas.microsoft.com/office/drawing/2014/main" id="{DC9051E7-C215-4D2B-9428-7FCBB66161A9}"/>
                </a:ext>
              </a:extLst>
            </p:cNvPr>
            <p:cNvSpPr>
              <a:spLocks/>
            </p:cNvSpPr>
            <p:nvPr/>
          </p:nvSpPr>
          <p:spPr bwMode="auto">
            <a:xfrm>
              <a:off x="6550025" y="5364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4">
              <a:extLst>
                <a:ext uri="{FF2B5EF4-FFF2-40B4-BE49-F238E27FC236}">
                  <a16:creationId xmlns:a16="http://schemas.microsoft.com/office/drawing/2014/main" id="{CC0BF128-E332-4D79-9ABA-E047EDB5F5BD}"/>
                </a:ext>
              </a:extLst>
            </p:cNvPr>
            <p:cNvSpPr>
              <a:spLocks/>
            </p:cNvSpPr>
            <p:nvPr/>
          </p:nvSpPr>
          <p:spPr bwMode="auto">
            <a:xfrm>
              <a:off x="4589463" y="3462338"/>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
              <a:extLst>
                <a:ext uri="{FF2B5EF4-FFF2-40B4-BE49-F238E27FC236}">
                  <a16:creationId xmlns:a16="http://schemas.microsoft.com/office/drawing/2014/main" id="{090F3194-9C98-4C50-927E-A9D4BEB43A0C}"/>
                </a:ext>
              </a:extLst>
            </p:cNvPr>
            <p:cNvSpPr>
              <a:spLocks/>
            </p:cNvSpPr>
            <p:nvPr/>
          </p:nvSpPr>
          <p:spPr bwMode="auto">
            <a:xfrm>
              <a:off x="5565775" y="2986088"/>
              <a:ext cx="287338" cy="311150"/>
            </a:xfrm>
            <a:custGeom>
              <a:avLst/>
              <a:gdLst>
                <a:gd name="T0" fmla="*/ 2147483647 w 142"/>
                <a:gd name="T1" fmla="*/ 0 h 164"/>
                <a:gd name="T2" fmla="*/ 2147483647 w 142"/>
                <a:gd name="T3" fmla="*/ 2147483647 h 164"/>
                <a:gd name="T4" fmla="*/ 2147483647 w 142"/>
                <a:gd name="T5" fmla="*/ 2147483647 h 164"/>
                <a:gd name="T6" fmla="*/ 2147483647 w 142"/>
                <a:gd name="T7" fmla="*/ 2147483647 h 164"/>
                <a:gd name="T8" fmla="*/ 2147483647 w 142"/>
                <a:gd name="T9" fmla="*/ 2147483647 h 164"/>
                <a:gd name="T10" fmla="*/ 2147483647 w 142"/>
                <a:gd name="T11" fmla="*/ 2147483647 h 164"/>
                <a:gd name="T12" fmla="*/ 2147483647 w 142"/>
                <a:gd name="T13" fmla="*/ 2147483647 h 164"/>
                <a:gd name="T14" fmla="*/ 2147483647 w 142"/>
                <a:gd name="T15" fmla="*/ 2147483647 h 164"/>
                <a:gd name="T16" fmla="*/ 0 w 142"/>
                <a:gd name="T17" fmla="*/ 2147483647 h 164"/>
                <a:gd name="T18" fmla="*/ 0 w 142"/>
                <a:gd name="T19" fmla="*/ 2147483647 h 164"/>
                <a:gd name="T20" fmla="*/ 0 w 142"/>
                <a:gd name="T21" fmla="*/ 2147483647 h 164"/>
                <a:gd name="T22" fmla="*/ 2147483647 w 142"/>
                <a:gd name="T23" fmla="*/ 2147483647 h 164"/>
                <a:gd name="T24" fmla="*/ 2147483647 w 142"/>
                <a:gd name="T25" fmla="*/ 0 h 164"/>
                <a:gd name="T26" fmla="*/ 2147483647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6">
              <a:extLst>
                <a:ext uri="{FF2B5EF4-FFF2-40B4-BE49-F238E27FC236}">
                  <a16:creationId xmlns:a16="http://schemas.microsoft.com/office/drawing/2014/main" id="{AB005878-D31F-40BD-B073-CE5BDD4C6732}"/>
                </a:ext>
              </a:extLst>
            </p:cNvPr>
            <p:cNvSpPr>
              <a:spLocks/>
            </p:cNvSpPr>
            <p:nvPr/>
          </p:nvSpPr>
          <p:spPr bwMode="auto">
            <a:xfrm>
              <a:off x="6143625" y="4602163"/>
              <a:ext cx="287338" cy="309562"/>
            </a:xfrm>
            <a:custGeom>
              <a:avLst/>
              <a:gdLst>
                <a:gd name="T0" fmla="*/ 2147483647 w 143"/>
                <a:gd name="T1" fmla="*/ 0 h 164"/>
                <a:gd name="T2" fmla="*/ 2147483647 w 143"/>
                <a:gd name="T3" fmla="*/ 2147483647 h 164"/>
                <a:gd name="T4" fmla="*/ 2147483647 w 143"/>
                <a:gd name="T5" fmla="*/ 2147483647 h 164"/>
                <a:gd name="T6" fmla="*/ 2147483647 w 143"/>
                <a:gd name="T7" fmla="*/ 2147483647 h 164"/>
                <a:gd name="T8" fmla="*/ 2147483647 w 143"/>
                <a:gd name="T9" fmla="*/ 2147483647 h 164"/>
                <a:gd name="T10" fmla="*/ 2147483647 w 143"/>
                <a:gd name="T11" fmla="*/ 2147483647 h 164"/>
                <a:gd name="T12" fmla="*/ 2147483647 w 143"/>
                <a:gd name="T13" fmla="*/ 2147483647 h 164"/>
                <a:gd name="T14" fmla="*/ 2147483647 w 143"/>
                <a:gd name="T15" fmla="*/ 2147483647 h 164"/>
                <a:gd name="T16" fmla="*/ 0 w 143"/>
                <a:gd name="T17" fmla="*/ 2147483647 h 164"/>
                <a:gd name="T18" fmla="*/ 0 w 143"/>
                <a:gd name="T19" fmla="*/ 2147483647 h 164"/>
                <a:gd name="T20" fmla="*/ 0 w 143"/>
                <a:gd name="T21" fmla="*/ 2147483647 h 164"/>
                <a:gd name="T22" fmla="*/ 2147483647 w 143"/>
                <a:gd name="T23" fmla="*/ 2147483647 h 164"/>
                <a:gd name="T24" fmla="*/ 2147483647 w 143"/>
                <a:gd name="T25" fmla="*/ 0 h 164"/>
                <a:gd name="T26" fmla="*/ 2147483647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7">
              <a:extLst>
                <a:ext uri="{FF2B5EF4-FFF2-40B4-BE49-F238E27FC236}">
                  <a16:creationId xmlns:a16="http://schemas.microsoft.com/office/drawing/2014/main" id="{FB458F86-269E-44CC-8FD1-EB8FDC686CF5}"/>
                </a:ext>
              </a:extLst>
            </p:cNvPr>
            <p:cNvSpPr>
              <a:spLocks/>
            </p:cNvSpPr>
            <p:nvPr/>
          </p:nvSpPr>
          <p:spPr bwMode="auto">
            <a:xfrm>
              <a:off x="4432300" y="4308475"/>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8">
              <a:extLst>
                <a:ext uri="{FF2B5EF4-FFF2-40B4-BE49-F238E27FC236}">
                  <a16:creationId xmlns:a16="http://schemas.microsoft.com/office/drawing/2014/main" id="{CD68D98A-16F6-4090-8A20-F8674F7B9F69}"/>
                </a:ext>
              </a:extLst>
            </p:cNvPr>
            <p:cNvSpPr>
              <a:spLocks/>
            </p:cNvSpPr>
            <p:nvPr/>
          </p:nvSpPr>
          <p:spPr bwMode="auto">
            <a:xfrm>
              <a:off x="7162800" y="3586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9">
              <a:extLst>
                <a:ext uri="{FF2B5EF4-FFF2-40B4-BE49-F238E27FC236}">
                  <a16:creationId xmlns:a16="http://schemas.microsoft.com/office/drawing/2014/main" id="{A1ECC6F0-AB2A-44A0-BABD-A008EDF7EBEC}"/>
                </a:ext>
              </a:extLst>
            </p:cNvPr>
            <p:cNvSpPr>
              <a:spLocks/>
            </p:cNvSpPr>
            <p:nvPr/>
          </p:nvSpPr>
          <p:spPr bwMode="auto">
            <a:xfrm>
              <a:off x="5187950" y="4913313"/>
              <a:ext cx="287338"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0">
              <a:extLst>
                <a:ext uri="{FF2B5EF4-FFF2-40B4-BE49-F238E27FC236}">
                  <a16:creationId xmlns:a16="http://schemas.microsoft.com/office/drawing/2014/main" id="{F7A2D5A7-C449-4B36-8F71-22E8F7695C23}"/>
                </a:ext>
              </a:extLst>
            </p:cNvPr>
            <p:cNvSpPr>
              <a:spLocks/>
            </p:cNvSpPr>
            <p:nvPr/>
          </p:nvSpPr>
          <p:spPr bwMode="auto">
            <a:xfrm>
              <a:off x="6013450" y="3665538"/>
              <a:ext cx="287338" cy="312737"/>
            </a:xfrm>
            <a:custGeom>
              <a:avLst/>
              <a:gdLst>
                <a:gd name="T0" fmla="*/ 2147483647 w 142"/>
                <a:gd name="T1" fmla="*/ 0 h 165"/>
                <a:gd name="T2" fmla="*/ 2147483647 w 142"/>
                <a:gd name="T3" fmla="*/ 2147483647 h 165"/>
                <a:gd name="T4" fmla="*/ 2147483647 w 142"/>
                <a:gd name="T5" fmla="*/ 2147483647 h 165"/>
                <a:gd name="T6" fmla="*/ 2147483647 w 142"/>
                <a:gd name="T7" fmla="*/ 2147483647 h 165"/>
                <a:gd name="T8" fmla="*/ 2147483647 w 142"/>
                <a:gd name="T9" fmla="*/ 2147483647 h 165"/>
                <a:gd name="T10" fmla="*/ 2147483647 w 142"/>
                <a:gd name="T11" fmla="*/ 2147483647 h 165"/>
                <a:gd name="T12" fmla="*/ 2147483647 w 142"/>
                <a:gd name="T13" fmla="*/ 2147483647 h 165"/>
                <a:gd name="T14" fmla="*/ 2147483647 w 142"/>
                <a:gd name="T15" fmla="*/ 2147483647 h 165"/>
                <a:gd name="T16" fmla="*/ 0 w 142"/>
                <a:gd name="T17" fmla="*/ 2147483647 h 165"/>
                <a:gd name="T18" fmla="*/ 0 w 142"/>
                <a:gd name="T19" fmla="*/ 2147483647 h 165"/>
                <a:gd name="T20" fmla="*/ 0 w 142"/>
                <a:gd name="T21" fmla="*/ 2147483647 h 165"/>
                <a:gd name="T22" fmla="*/ 2147483647 w 142"/>
                <a:gd name="T23" fmla="*/ 2147483647 h 165"/>
                <a:gd name="T24" fmla="*/ 2147483647 w 142"/>
                <a:gd name="T25" fmla="*/ 0 h 165"/>
                <a:gd name="T26" fmla="*/ 2147483647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
              <a:extLst>
                <a:ext uri="{FF2B5EF4-FFF2-40B4-BE49-F238E27FC236}">
                  <a16:creationId xmlns:a16="http://schemas.microsoft.com/office/drawing/2014/main" id="{C69356A7-0E51-4561-9F62-CD99FD9839F3}"/>
                </a:ext>
              </a:extLst>
            </p:cNvPr>
            <p:cNvSpPr>
              <a:spLocks/>
            </p:cNvSpPr>
            <p:nvPr/>
          </p:nvSpPr>
          <p:spPr bwMode="auto">
            <a:xfrm>
              <a:off x="4833938" y="1679575"/>
              <a:ext cx="517525" cy="565150"/>
            </a:xfrm>
            <a:custGeom>
              <a:avLst/>
              <a:gdLst>
                <a:gd name="T0" fmla="*/ 2147483647 w 257"/>
                <a:gd name="T1" fmla="*/ 0 h 299"/>
                <a:gd name="T2" fmla="*/ 2147483647 w 257"/>
                <a:gd name="T3" fmla="*/ 2147483647 h 299"/>
                <a:gd name="T4" fmla="*/ 2147483647 w 257"/>
                <a:gd name="T5" fmla="*/ 2147483647 h 299"/>
                <a:gd name="T6" fmla="*/ 2147483647 w 257"/>
                <a:gd name="T7" fmla="*/ 2147483647 h 299"/>
                <a:gd name="T8" fmla="*/ 2147483647 w 257"/>
                <a:gd name="T9" fmla="*/ 2147483647 h 299"/>
                <a:gd name="T10" fmla="*/ 2147483647 w 257"/>
                <a:gd name="T11" fmla="*/ 2147483647 h 299"/>
                <a:gd name="T12" fmla="*/ 2147483647 w 257"/>
                <a:gd name="T13" fmla="*/ 2147483647 h 299"/>
                <a:gd name="T14" fmla="*/ 2147483647 w 257"/>
                <a:gd name="T15" fmla="*/ 2147483647 h 299"/>
                <a:gd name="T16" fmla="*/ 0 w 257"/>
                <a:gd name="T17" fmla="*/ 2147483647 h 299"/>
                <a:gd name="T18" fmla="*/ 0 w 257"/>
                <a:gd name="T19" fmla="*/ 2147483647 h 299"/>
                <a:gd name="T20" fmla="*/ 0 w 257"/>
                <a:gd name="T21" fmla="*/ 2147483647 h 299"/>
                <a:gd name="T22" fmla="*/ 2147483647 w 257"/>
                <a:gd name="T23" fmla="*/ 2147483647 h 299"/>
                <a:gd name="T24" fmla="*/ 2147483647 w 257"/>
                <a:gd name="T25" fmla="*/ 0 h 299"/>
                <a:gd name="T26" fmla="*/ 2147483647 w 257"/>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2">
              <a:extLst>
                <a:ext uri="{FF2B5EF4-FFF2-40B4-BE49-F238E27FC236}">
                  <a16:creationId xmlns:a16="http://schemas.microsoft.com/office/drawing/2014/main" id="{4CEACB50-8C58-40B2-8B92-86BBB91C1E43}"/>
                </a:ext>
              </a:extLst>
            </p:cNvPr>
            <p:cNvSpPr>
              <a:spLocks/>
            </p:cNvSpPr>
            <p:nvPr/>
          </p:nvSpPr>
          <p:spPr bwMode="auto">
            <a:xfrm>
              <a:off x="6659563" y="2898775"/>
              <a:ext cx="520700" cy="561975"/>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 name="组合 27">
            <a:extLst>
              <a:ext uri="{FF2B5EF4-FFF2-40B4-BE49-F238E27FC236}">
                <a16:creationId xmlns:a16="http://schemas.microsoft.com/office/drawing/2014/main" id="{D3F9BFFD-AE22-4234-9BC2-734088093C62}"/>
              </a:ext>
            </a:extLst>
          </p:cNvPr>
          <p:cNvGrpSpPr>
            <a:grpSpLocks/>
          </p:cNvGrpSpPr>
          <p:nvPr/>
        </p:nvGrpSpPr>
        <p:grpSpPr bwMode="auto">
          <a:xfrm>
            <a:off x="1553157" y="2446734"/>
            <a:ext cx="3190875" cy="585788"/>
            <a:chOff x="8019288" y="3163824"/>
            <a:chExt cx="3191256" cy="585216"/>
          </a:xfrm>
        </p:grpSpPr>
        <p:sp>
          <p:nvSpPr>
            <p:cNvPr id="58" name="圆角矩形 28">
              <a:extLst>
                <a:ext uri="{FF2B5EF4-FFF2-40B4-BE49-F238E27FC236}">
                  <a16:creationId xmlns:a16="http://schemas.microsoft.com/office/drawing/2014/main" id="{79968859-653F-4E33-9339-137D46161C92}"/>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9" name="组合 29">
              <a:extLst>
                <a:ext uri="{FF2B5EF4-FFF2-40B4-BE49-F238E27FC236}">
                  <a16:creationId xmlns:a16="http://schemas.microsoft.com/office/drawing/2014/main" id="{0B77352F-A78A-46D2-9B49-0D9869CB6C15}"/>
                </a:ext>
              </a:extLst>
            </p:cNvPr>
            <p:cNvGrpSpPr>
              <a:grpSpLocks/>
            </p:cNvGrpSpPr>
            <p:nvPr/>
          </p:nvGrpSpPr>
          <p:grpSpPr bwMode="auto">
            <a:xfrm>
              <a:off x="8147304" y="3246120"/>
              <a:ext cx="420624" cy="420624"/>
              <a:chOff x="8147304" y="3246120"/>
              <a:chExt cx="420624" cy="420624"/>
            </a:xfrm>
          </p:grpSpPr>
          <p:sp>
            <p:nvSpPr>
              <p:cNvPr id="61" name="椭圆 60">
                <a:extLst>
                  <a:ext uri="{FF2B5EF4-FFF2-40B4-BE49-F238E27FC236}">
                    <a16:creationId xmlns:a16="http://schemas.microsoft.com/office/drawing/2014/main" id="{AB66F8CB-5C83-4A15-8EB7-8A3EF8BD2CF0}"/>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 name="文本框 32">
                <a:extLst>
                  <a:ext uri="{FF2B5EF4-FFF2-40B4-BE49-F238E27FC236}">
                    <a16:creationId xmlns:a16="http://schemas.microsoft.com/office/drawing/2014/main" id="{21A299FE-8725-466E-872A-0BB23BAF07BB}"/>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rPr>
                  <a:t>1</a:t>
                </a:r>
                <a:endParaRPr lang="zh-CN" altLang="en-US" sz="2000" b="1" i="1">
                  <a:solidFill>
                    <a:srgbClr val="FFFFFF"/>
                  </a:solidFill>
                  <a:latin typeface="微软雅黑" panose="020B0503020204020204" pitchFamily="34" charset="-122"/>
                </a:endParaRPr>
              </a:p>
            </p:txBody>
          </p:sp>
        </p:grpSp>
        <p:sp>
          <p:nvSpPr>
            <p:cNvPr id="60" name="文本框 30">
              <a:extLst>
                <a:ext uri="{FF2B5EF4-FFF2-40B4-BE49-F238E27FC236}">
                  <a16:creationId xmlns:a16="http://schemas.microsoft.com/office/drawing/2014/main" id="{DFE47C8F-85CB-4A3D-A695-78BCDB9CCCB9}"/>
                </a:ext>
              </a:extLst>
            </p:cNvPr>
            <p:cNvSpPr txBox="1">
              <a:spLocks noChangeArrowheads="1"/>
            </p:cNvSpPr>
            <p:nvPr/>
          </p:nvSpPr>
          <p:spPr bwMode="auto">
            <a:xfrm>
              <a:off x="8668652" y="3225040"/>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程序执行结果</a:t>
              </a:r>
            </a:p>
          </p:txBody>
        </p:sp>
      </p:grpSp>
      <p:grpSp>
        <p:nvGrpSpPr>
          <p:cNvPr id="69" name="组合 27">
            <a:extLst>
              <a:ext uri="{FF2B5EF4-FFF2-40B4-BE49-F238E27FC236}">
                <a16:creationId xmlns:a16="http://schemas.microsoft.com/office/drawing/2014/main" id="{359683C0-F204-46C9-A392-6CACD891DDC4}"/>
              </a:ext>
            </a:extLst>
          </p:cNvPr>
          <p:cNvGrpSpPr>
            <a:grpSpLocks/>
          </p:cNvGrpSpPr>
          <p:nvPr/>
        </p:nvGrpSpPr>
        <p:grpSpPr bwMode="auto">
          <a:xfrm>
            <a:off x="1553157" y="3296188"/>
            <a:ext cx="3190875" cy="585788"/>
            <a:chOff x="8019288" y="3163824"/>
            <a:chExt cx="3191256" cy="585216"/>
          </a:xfrm>
        </p:grpSpPr>
        <p:sp>
          <p:nvSpPr>
            <p:cNvPr id="70" name="圆角矩形 28">
              <a:extLst>
                <a:ext uri="{FF2B5EF4-FFF2-40B4-BE49-F238E27FC236}">
                  <a16:creationId xmlns:a16="http://schemas.microsoft.com/office/drawing/2014/main" id="{59F85CEE-2847-491C-8A1C-55074BC501AD}"/>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1" name="组合 29">
              <a:extLst>
                <a:ext uri="{FF2B5EF4-FFF2-40B4-BE49-F238E27FC236}">
                  <a16:creationId xmlns:a16="http://schemas.microsoft.com/office/drawing/2014/main" id="{DDDFD983-CF66-461B-9DF2-47472EA069ED}"/>
                </a:ext>
              </a:extLst>
            </p:cNvPr>
            <p:cNvGrpSpPr>
              <a:grpSpLocks/>
            </p:cNvGrpSpPr>
            <p:nvPr/>
          </p:nvGrpSpPr>
          <p:grpSpPr bwMode="auto">
            <a:xfrm>
              <a:off x="8147304" y="3246120"/>
              <a:ext cx="420624" cy="420624"/>
              <a:chOff x="8147304" y="3246120"/>
              <a:chExt cx="420624" cy="420624"/>
            </a:xfrm>
          </p:grpSpPr>
          <p:sp>
            <p:nvSpPr>
              <p:cNvPr id="73" name="椭圆 72">
                <a:extLst>
                  <a:ext uri="{FF2B5EF4-FFF2-40B4-BE49-F238E27FC236}">
                    <a16:creationId xmlns:a16="http://schemas.microsoft.com/office/drawing/2014/main" id="{D6BC6912-5F23-43BA-B34A-F5DD87A94008}"/>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4" name="文本框 32">
                <a:extLst>
                  <a:ext uri="{FF2B5EF4-FFF2-40B4-BE49-F238E27FC236}">
                    <a16:creationId xmlns:a16="http://schemas.microsoft.com/office/drawing/2014/main" id="{A0AA243C-5181-4E62-8529-68CB42769668}"/>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2</a:t>
                </a:r>
                <a:endParaRPr lang="zh-CN" altLang="en-US" sz="2000" b="1" i="1" dirty="0">
                  <a:solidFill>
                    <a:srgbClr val="FFFFFF"/>
                  </a:solidFill>
                  <a:latin typeface="微软雅黑" panose="020B0503020204020204" pitchFamily="34" charset="-122"/>
                </a:endParaRPr>
              </a:p>
            </p:txBody>
          </p:sp>
        </p:grpSp>
        <p:sp>
          <p:nvSpPr>
            <p:cNvPr id="72" name="文本框 30">
              <a:extLst>
                <a:ext uri="{FF2B5EF4-FFF2-40B4-BE49-F238E27FC236}">
                  <a16:creationId xmlns:a16="http://schemas.microsoft.com/office/drawing/2014/main" id="{50963661-53E2-4A07-8F93-86C9CBCD7D58}"/>
                </a:ext>
              </a:extLst>
            </p:cNvPr>
            <p:cNvSpPr txBox="1">
              <a:spLocks noChangeArrowheads="1"/>
            </p:cNvSpPr>
            <p:nvPr/>
          </p:nvSpPr>
          <p:spPr bwMode="auto">
            <a:xfrm>
              <a:off x="8668653" y="3225040"/>
              <a:ext cx="1883645"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结果分析</a:t>
              </a:r>
            </a:p>
          </p:txBody>
        </p:sp>
      </p:grpSp>
      <p:grpSp>
        <p:nvGrpSpPr>
          <p:cNvPr id="75" name="组合 27">
            <a:extLst>
              <a:ext uri="{FF2B5EF4-FFF2-40B4-BE49-F238E27FC236}">
                <a16:creationId xmlns:a16="http://schemas.microsoft.com/office/drawing/2014/main" id="{6F7373A6-24C6-4C38-BAC2-73A23A6F5A0F}"/>
              </a:ext>
            </a:extLst>
          </p:cNvPr>
          <p:cNvGrpSpPr>
            <a:grpSpLocks/>
          </p:cNvGrpSpPr>
          <p:nvPr/>
        </p:nvGrpSpPr>
        <p:grpSpPr bwMode="auto">
          <a:xfrm>
            <a:off x="1553157" y="4143515"/>
            <a:ext cx="3190875" cy="585788"/>
            <a:chOff x="8019288" y="3163824"/>
            <a:chExt cx="3191256" cy="585216"/>
          </a:xfrm>
        </p:grpSpPr>
        <p:sp>
          <p:nvSpPr>
            <p:cNvPr id="76" name="圆角矩形 28">
              <a:extLst>
                <a:ext uri="{FF2B5EF4-FFF2-40B4-BE49-F238E27FC236}">
                  <a16:creationId xmlns:a16="http://schemas.microsoft.com/office/drawing/2014/main" id="{E986BD18-AF8D-4AD5-BE6C-C5E530A43F6C}"/>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7" name="组合 29">
              <a:extLst>
                <a:ext uri="{FF2B5EF4-FFF2-40B4-BE49-F238E27FC236}">
                  <a16:creationId xmlns:a16="http://schemas.microsoft.com/office/drawing/2014/main" id="{BBA14C72-2AA6-44BD-8A6A-F948B13BDFF8}"/>
                </a:ext>
              </a:extLst>
            </p:cNvPr>
            <p:cNvGrpSpPr>
              <a:grpSpLocks/>
            </p:cNvGrpSpPr>
            <p:nvPr/>
          </p:nvGrpSpPr>
          <p:grpSpPr bwMode="auto">
            <a:xfrm>
              <a:off x="8147304" y="3246120"/>
              <a:ext cx="420624" cy="420624"/>
              <a:chOff x="8147304" y="3246120"/>
              <a:chExt cx="420624" cy="420624"/>
            </a:xfrm>
          </p:grpSpPr>
          <p:sp>
            <p:nvSpPr>
              <p:cNvPr id="79" name="椭圆 78">
                <a:extLst>
                  <a:ext uri="{FF2B5EF4-FFF2-40B4-BE49-F238E27FC236}">
                    <a16:creationId xmlns:a16="http://schemas.microsoft.com/office/drawing/2014/main" id="{422D313E-2AF5-41FB-BE32-308292B09499}"/>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文本框 32">
                <a:extLst>
                  <a:ext uri="{FF2B5EF4-FFF2-40B4-BE49-F238E27FC236}">
                    <a16:creationId xmlns:a16="http://schemas.microsoft.com/office/drawing/2014/main" id="{5EEC0D58-712C-44A3-8238-6528DEAA360A}"/>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3</a:t>
                </a:r>
                <a:endParaRPr lang="zh-CN" altLang="en-US" sz="2000" b="1" i="1" dirty="0">
                  <a:solidFill>
                    <a:srgbClr val="FFFFFF"/>
                  </a:solidFill>
                  <a:latin typeface="微软雅黑" panose="020B0503020204020204" pitchFamily="34" charset="-122"/>
                </a:endParaRPr>
              </a:p>
            </p:txBody>
          </p:sp>
        </p:grpSp>
        <p:sp>
          <p:nvSpPr>
            <p:cNvPr id="78" name="文本框 30">
              <a:extLst>
                <a:ext uri="{FF2B5EF4-FFF2-40B4-BE49-F238E27FC236}">
                  <a16:creationId xmlns:a16="http://schemas.microsoft.com/office/drawing/2014/main" id="{D651F419-D899-462B-A88F-A07E74C20519}"/>
                </a:ext>
              </a:extLst>
            </p:cNvPr>
            <p:cNvSpPr txBox="1">
              <a:spLocks noChangeArrowheads="1"/>
            </p:cNvSpPr>
            <p:nvPr/>
          </p:nvSpPr>
          <p:spPr bwMode="auto">
            <a:xfrm>
              <a:off x="8668652" y="3225040"/>
              <a:ext cx="2277942"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文件压缩率</a:t>
              </a:r>
            </a:p>
          </p:txBody>
        </p:sp>
      </p:grpSp>
      <p:grpSp>
        <p:nvGrpSpPr>
          <p:cNvPr id="81" name="组合 27">
            <a:extLst>
              <a:ext uri="{FF2B5EF4-FFF2-40B4-BE49-F238E27FC236}">
                <a16:creationId xmlns:a16="http://schemas.microsoft.com/office/drawing/2014/main" id="{902B0793-B58C-4855-BC81-2B2F1E292288}"/>
              </a:ext>
            </a:extLst>
          </p:cNvPr>
          <p:cNvGrpSpPr>
            <a:grpSpLocks/>
          </p:cNvGrpSpPr>
          <p:nvPr/>
        </p:nvGrpSpPr>
        <p:grpSpPr bwMode="auto">
          <a:xfrm>
            <a:off x="1553156" y="4990842"/>
            <a:ext cx="3190875" cy="585788"/>
            <a:chOff x="8019288" y="3163824"/>
            <a:chExt cx="3191256" cy="585216"/>
          </a:xfrm>
        </p:grpSpPr>
        <p:sp>
          <p:nvSpPr>
            <p:cNvPr id="82" name="圆角矩形 28">
              <a:extLst>
                <a:ext uri="{FF2B5EF4-FFF2-40B4-BE49-F238E27FC236}">
                  <a16:creationId xmlns:a16="http://schemas.microsoft.com/office/drawing/2014/main" id="{DEAAF3CA-626E-4C89-B607-28212B9FA40B}"/>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83" name="组合 29">
              <a:extLst>
                <a:ext uri="{FF2B5EF4-FFF2-40B4-BE49-F238E27FC236}">
                  <a16:creationId xmlns:a16="http://schemas.microsoft.com/office/drawing/2014/main" id="{1986A022-45A3-420A-8E54-48399FEE9096}"/>
                </a:ext>
              </a:extLst>
            </p:cNvPr>
            <p:cNvGrpSpPr>
              <a:grpSpLocks/>
            </p:cNvGrpSpPr>
            <p:nvPr/>
          </p:nvGrpSpPr>
          <p:grpSpPr bwMode="auto">
            <a:xfrm>
              <a:off x="8147304" y="3246120"/>
              <a:ext cx="420624" cy="420624"/>
              <a:chOff x="8147304" y="3246120"/>
              <a:chExt cx="420624" cy="420624"/>
            </a:xfrm>
          </p:grpSpPr>
          <p:sp>
            <p:nvSpPr>
              <p:cNvPr id="85" name="椭圆 84">
                <a:extLst>
                  <a:ext uri="{FF2B5EF4-FFF2-40B4-BE49-F238E27FC236}">
                    <a16:creationId xmlns:a16="http://schemas.microsoft.com/office/drawing/2014/main" id="{AA0037A9-876E-4F99-9A45-9CB14AB3EB8B}"/>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文本框 32">
                <a:extLst>
                  <a:ext uri="{FF2B5EF4-FFF2-40B4-BE49-F238E27FC236}">
                    <a16:creationId xmlns:a16="http://schemas.microsoft.com/office/drawing/2014/main" id="{6C8C73E8-8D3B-4419-A6F7-B007201F6605}"/>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4</a:t>
                </a:r>
                <a:endParaRPr lang="zh-CN" altLang="en-US" sz="2000" b="1" i="1" dirty="0">
                  <a:solidFill>
                    <a:srgbClr val="FFFFFF"/>
                  </a:solidFill>
                  <a:latin typeface="微软雅黑" panose="020B0503020204020204" pitchFamily="34" charset="-122"/>
                </a:endParaRPr>
              </a:p>
            </p:txBody>
          </p:sp>
        </p:grpSp>
        <p:sp>
          <p:nvSpPr>
            <p:cNvPr id="84" name="文本框 30">
              <a:extLst>
                <a:ext uri="{FF2B5EF4-FFF2-40B4-BE49-F238E27FC236}">
                  <a16:creationId xmlns:a16="http://schemas.microsoft.com/office/drawing/2014/main" id="{74FE2F6D-80FD-40A5-8F13-15E5684155FD}"/>
                </a:ext>
              </a:extLst>
            </p:cNvPr>
            <p:cNvSpPr txBox="1">
              <a:spLocks noChangeArrowheads="1"/>
            </p:cNvSpPr>
            <p:nvPr/>
          </p:nvSpPr>
          <p:spPr bwMode="auto">
            <a:xfrm>
              <a:off x="8668652" y="3225040"/>
              <a:ext cx="2277943"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译码准确率</a:t>
              </a:r>
            </a:p>
          </p:txBody>
        </p:sp>
      </p:grpSp>
    </p:spTree>
    <p:extLst>
      <p:ext uri="{BB962C8B-B14F-4D97-AF65-F5344CB8AC3E}">
        <p14:creationId xmlns:p14="http://schemas.microsoft.com/office/powerpoint/2010/main" val="70755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6" name="图片 15" descr="C:\Users\陈扬cyX\Desktop\哈夫曼编码\5生成.huf文件\Debug\5生成.huf文件.exe">
            <a:extLst>
              <a:ext uri="{FF2B5EF4-FFF2-40B4-BE49-F238E27FC236}">
                <a16:creationId xmlns:a16="http://schemas.microsoft.com/office/drawing/2014/main" id="{A1716D8A-B26A-4B2B-B50C-22671B370C3D}"/>
              </a:ext>
            </a:extLst>
          </p:cNvPr>
          <p:cNvPicPr/>
          <p:nvPr/>
        </p:nvPicPr>
        <p:blipFill>
          <a:blip r:embed="rId2"/>
          <a:stretch>
            <a:fillRect/>
          </a:stretch>
        </p:blipFill>
        <p:spPr>
          <a:xfrm>
            <a:off x="898598" y="1118632"/>
            <a:ext cx="8994269" cy="5687813"/>
          </a:xfrm>
          <a:prstGeom prst="rect">
            <a:avLst/>
          </a:prstGeom>
        </p:spPr>
      </p:pic>
      <p:pic>
        <p:nvPicPr>
          <p:cNvPr id="17" name="图片 16" descr="C:\Users\陈扬cyX\Desktop\哈夫曼编码\5生成.huf文件\Debug\5生成.huf文件.exe">
            <a:extLst>
              <a:ext uri="{FF2B5EF4-FFF2-40B4-BE49-F238E27FC236}">
                <a16:creationId xmlns:a16="http://schemas.microsoft.com/office/drawing/2014/main" id="{16DD8E07-20B7-464D-9B36-21C9FF45E672}"/>
              </a:ext>
            </a:extLst>
          </p:cNvPr>
          <p:cNvPicPr/>
          <p:nvPr/>
        </p:nvPicPr>
        <p:blipFill>
          <a:blip r:embed="rId3"/>
          <a:stretch>
            <a:fillRect/>
          </a:stretch>
        </p:blipFill>
        <p:spPr>
          <a:xfrm>
            <a:off x="1536268" y="1114425"/>
            <a:ext cx="9007575" cy="5696227"/>
          </a:xfrm>
          <a:prstGeom prst="rect">
            <a:avLst/>
          </a:prstGeom>
        </p:spPr>
      </p:pic>
      <p:pic>
        <p:nvPicPr>
          <p:cNvPr id="18" name="图片 17" descr="C:\Users\陈扬cyX\Desktop\哈夫曼编码\5生成.huf文件\Debug\5生成.huf文件.exe">
            <a:extLst>
              <a:ext uri="{FF2B5EF4-FFF2-40B4-BE49-F238E27FC236}">
                <a16:creationId xmlns:a16="http://schemas.microsoft.com/office/drawing/2014/main" id="{84D31B69-D974-4D0D-A174-8457A2EA6D5C}"/>
              </a:ext>
            </a:extLst>
          </p:cNvPr>
          <p:cNvPicPr/>
          <p:nvPr/>
        </p:nvPicPr>
        <p:blipFill>
          <a:blip r:embed="rId4"/>
          <a:stretch>
            <a:fillRect/>
          </a:stretch>
        </p:blipFill>
        <p:spPr>
          <a:xfrm>
            <a:off x="2302319" y="1110218"/>
            <a:ext cx="9007575" cy="5696227"/>
          </a:xfrm>
          <a:prstGeom prst="rect">
            <a:avLst/>
          </a:prstGeom>
        </p:spPr>
      </p:pic>
    </p:spTree>
    <p:extLst>
      <p:ext uri="{BB962C8B-B14F-4D97-AF65-F5344CB8AC3E}">
        <p14:creationId xmlns:p14="http://schemas.microsoft.com/office/powerpoint/2010/main" val="35849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8" name="图片 17" descr="C:\Users\陈扬cyX\Desktop\哈夫曼编码\5生成.huf文件\Debug\5生成.huf文件.exe">
            <a:extLst>
              <a:ext uri="{FF2B5EF4-FFF2-40B4-BE49-F238E27FC236}">
                <a16:creationId xmlns:a16="http://schemas.microsoft.com/office/drawing/2014/main" id="{654234D8-BCE7-470C-A0F8-E9B51C8B17D3}"/>
              </a:ext>
            </a:extLst>
          </p:cNvPr>
          <p:cNvPicPr/>
          <p:nvPr/>
        </p:nvPicPr>
        <p:blipFill>
          <a:blip r:embed="rId2"/>
          <a:stretch>
            <a:fillRect/>
          </a:stretch>
        </p:blipFill>
        <p:spPr>
          <a:xfrm>
            <a:off x="692727" y="1267787"/>
            <a:ext cx="8508337" cy="5380518"/>
          </a:xfrm>
          <a:prstGeom prst="rect">
            <a:avLst/>
          </a:prstGeom>
        </p:spPr>
      </p:pic>
      <p:pic>
        <p:nvPicPr>
          <p:cNvPr id="19" name="图片 18" descr="C:\Users\陈扬cyX\Desktop\哈夫曼编码\5生成.huf文件\Debug\5生成.huf文件.exe">
            <a:extLst>
              <a:ext uri="{FF2B5EF4-FFF2-40B4-BE49-F238E27FC236}">
                <a16:creationId xmlns:a16="http://schemas.microsoft.com/office/drawing/2014/main" id="{EF95DF93-8B1D-4E95-910B-F51E4ACCD3BF}"/>
              </a:ext>
            </a:extLst>
          </p:cNvPr>
          <p:cNvPicPr/>
          <p:nvPr/>
        </p:nvPicPr>
        <p:blipFill>
          <a:blip r:embed="rId3"/>
          <a:stretch>
            <a:fillRect/>
          </a:stretch>
        </p:blipFill>
        <p:spPr>
          <a:xfrm>
            <a:off x="1224401" y="1271994"/>
            <a:ext cx="8508337" cy="5380518"/>
          </a:xfrm>
          <a:prstGeom prst="rect">
            <a:avLst/>
          </a:prstGeom>
        </p:spPr>
      </p:pic>
      <p:pic>
        <p:nvPicPr>
          <p:cNvPr id="20" name="图片 19" descr="C:\Users\陈扬cyX\Desktop\哈夫曼编码\5生成.huf文件\Debug\5生成.huf文件.exe">
            <a:extLst>
              <a:ext uri="{FF2B5EF4-FFF2-40B4-BE49-F238E27FC236}">
                <a16:creationId xmlns:a16="http://schemas.microsoft.com/office/drawing/2014/main" id="{11494D5F-FF08-4FFD-965C-A72A58455DC3}"/>
              </a:ext>
            </a:extLst>
          </p:cNvPr>
          <p:cNvPicPr/>
          <p:nvPr/>
        </p:nvPicPr>
        <p:blipFill>
          <a:blip r:embed="rId4"/>
          <a:stretch>
            <a:fillRect/>
          </a:stretch>
        </p:blipFill>
        <p:spPr>
          <a:xfrm>
            <a:off x="1786089" y="1271994"/>
            <a:ext cx="8508337" cy="5380518"/>
          </a:xfrm>
          <a:prstGeom prst="rect">
            <a:avLst/>
          </a:prstGeom>
        </p:spPr>
      </p:pic>
      <p:pic>
        <p:nvPicPr>
          <p:cNvPr id="21" name="图片 20" descr="C:\Users\陈扬cyX\Desktop\哈夫曼编码\5生成.huf文件\Debug\5生成.huf文件.exe">
            <a:extLst>
              <a:ext uri="{FF2B5EF4-FFF2-40B4-BE49-F238E27FC236}">
                <a16:creationId xmlns:a16="http://schemas.microsoft.com/office/drawing/2014/main" id="{5C0A6FE0-F00F-4CE2-871C-80B8473D429F}"/>
              </a:ext>
            </a:extLst>
          </p:cNvPr>
          <p:cNvPicPr/>
          <p:nvPr/>
        </p:nvPicPr>
        <p:blipFill>
          <a:blip r:embed="rId5"/>
          <a:stretch>
            <a:fillRect/>
          </a:stretch>
        </p:blipFill>
        <p:spPr>
          <a:xfrm>
            <a:off x="2355368" y="1271993"/>
            <a:ext cx="8500746" cy="5375717"/>
          </a:xfrm>
          <a:prstGeom prst="rect">
            <a:avLst/>
          </a:prstGeom>
        </p:spPr>
      </p:pic>
      <p:pic>
        <p:nvPicPr>
          <p:cNvPr id="22" name="图片 21" descr="C:\Users\陈扬cyX\Desktop\哈夫曼编码\5生成.huf文件\Debug\5生成.huf文件.exe">
            <a:extLst>
              <a:ext uri="{FF2B5EF4-FFF2-40B4-BE49-F238E27FC236}">
                <a16:creationId xmlns:a16="http://schemas.microsoft.com/office/drawing/2014/main" id="{49DABEFB-C574-4C19-93B6-5C0A8390858A}"/>
              </a:ext>
            </a:extLst>
          </p:cNvPr>
          <p:cNvPicPr/>
          <p:nvPr/>
        </p:nvPicPr>
        <p:blipFill>
          <a:blip r:embed="rId6"/>
          <a:stretch>
            <a:fillRect/>
          </a:stretch>
        </p:blipFill>
        <p:spPr>
          <a:xfrm>
            <a:off x="2894976" y="1271398"/>
            <a:ext cx="8508337" cy="5380518"/>
          </a:xfrm>
          <a:prstGeom prst="rect">
            <a:avLst/>
          </a:prstGeom>
        </p:spPr>
      </p:pic>
    </p:spTree>
    <p:extLst>
      <p:ext uri="{BB962C8B-B14F-4D97-AF65-F5344CB8AC3E}">
        <p14:creationId xmlns:p14="http://schemas.microsoft.com/office/powerpoint/2010/main" val="3579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23" name="图片 22" descr="C:\Users\陈扬cyX\Desktop\哈夫曼编码\5生成.huf文件\Debug\5生成.huf文件.exe">
            <a:extLst>
              <a:ext uri="{FF2B5EF4-FFF2-40B4-BE49-F238E27FC236}">
                <a16:creationId xmlns:a16="http://schemas.microsoft.com/office/drawing/2014/main" id="{7742A849-97A6-4CFE-8D87-999A0CA097E4}"/>
              </a:ext>
            </a:extLst>
          </p:cNvPr>
          <p:cNvPicPr/>
          <p:nvPr/>
        </p:nvPicPr>
        <p:blipFill>
          <a:blip r:embed="rId2"/>
          <a:stretch>
            <a:fillRect/>
          </a:stretch>
        </p:blipFill>
        <p:spPr>
          <a:xfrm>
            <a:off x="1063162" y="1267787"/>
            <a:ext cx="8508337" cy="5380518"/>
          </a:xfrm>
          <a:prstGeom prst="rect">
            <a:avLst/>
          </a:prstGeom>
        </p:spPr>
      </p:pic>
      <p:pic>
        <p:nvPicPr>
          <p:cNvPr id="24" name="图片 23" descr="C:\Users\陈扬cyX\Desktop\哈夫曼编码\5生成.huf文件\Debug\5生成.huf文件.exe">
            <a:extLst>
              <a:ext uri="{FF2B5EF4-FFF2-40B4-BE49-F238E27FC236}">
                <a16:creationId xmlns:a16="http://schemas.microsoft.com/office/drawing/2014/main" id="{9314B9FA-A814-4A78-ABBD-91FF74F4AA79}"/>
              </a:ext>
            </a:extLst>
          </p:cNvPr>
          <p:cNvPicPr/>
          <p:nvPr/>
        </p:nvPicPr>
        <p:blipFill>
          <a:blip r:embed="rId3"/>
          <a:stretch>
            <a:fillRect/>
          </a:stretch>
        </p:blipFill>
        <p:spPr>
          <a:xfrm>
            <a:off x="2457450" y="1271994"/>
            <a:ext cx="8690377" cy="5383153"/>
          </a:xfrm>
          <a:prstGeom prst="rect">
            <a:avLst/>
          </a:prstGeom>
        </p:spPr>
      </p:pic>
    </p:spTree>
    <p:extLst>
      <p:ext uri="{BB962C8B-B14F-4D97-AF65-F5344CB8AC3E}">
        <p14:creationId xmlns:p14="http://schemas.microsoft.com/office/powerpoint/2010/main" val="151512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a:extLst>
              <a:ext uri="{FF2B5EF4-FFF2-40B4-BE49-F238E27FC236}">
                <a16:creationId xmlns:a16="http://schemas.microsoft.com/office/drawing/2014/main" id="{D78A6B9F-F2FA-4121-8B78-3952545D270B}"/>
              </a:ext>
            </a:extLst>
          </p:cNvPr>
          <p:cNvGrpSpPr>
            <a:grpSpLocks/>
          </p:cNvGrpSpPr>
          <p:nvPr/>
        </p:nvGrpSpPr>
        <p:grpSpPr bwMode="auto">
          <a:xfrm>
            <a:off x="1799641" y="815060"/>
            <a:ext cx="4008437" cy="960437"/>
            <a:chOff x="5090665" y="1074185"/>
            <a:chExt cx="5345106" cy="1281192"/>
          </a:xfrm>
        </p:grpSpPr>
        <p:grpSp>
          <p:nvGrpSpPr>
            <p:cNvPr id="3" name="组合 6">
              <a:extLst>
                <a:ext uri="{FF2B5EF4-FFF2-40B4-BE49-F238E27FC236}">
                  <a16:creationId xmlns:a16="http://schemas.microsoft.com/office/drawing/2014/main" id="{A440E856-22FC-4B11-A46A-21CC1A9F3B40}"/>
                </a:ext>
              </a:extLst>
            </p:cNvPr>
            <p:cNvGrpSpPr>
              <a:grpSpLocks/>
            </p:cNvGrpSpPr>
            <p:nvPr/>
          </p:nvGrpSpPr>
          <p:grpSpPr bwMode="auto">
            <a:xfrm>
              <a:off x="5090665" y="1074185"/>
              <a:ext cx="1182913" cy="1281192"/>
              <a:chOff x="7369556" y="1403950"/>
              <a:chExt cx="1182913" cy="1281192"/>
            </a:xfrm>
          </p:grpSpPr>
          <p:grpSp>
            <p:nvGrpSpPr>
              <p:cNvPr id="5" name="组合 8">
                <a:extLst>
                  <a:ext uri="{FF2B5EF4-FFF2-40B4-BE49-F238E27FC236}">
                    <a16:creationId xmlns:a16="http://schemas.microsoft.com/office/drawing/2014/main" id="{0B8ADBA8-FDAF-4A81-9A88-AED83AE46804}"/>
                  </a:ext>
                </a:extLst>
              </p:cNvPr>
              <p:cNvGrpSpPr>
                <a:grpSpLocks/>
              </p:cNvGrpSpPr>
              <p:nvPr/>
            </p:nvGrpSpPr>
            <p:grpSpPr bwMode="auto">
              <a:xfrm>
                <a:off x="7369556" y="1403950"/>
                <a:ext cx="1182913" cy="1281192"/>
                <a:chOff x="8011886" y="1882922"/>
                <a:chExt cx="1182913" cy="1281192"/>
              </a:xfrm>
            </p:grpSpPr>
            <p:sp>
              <p:nvSpPr>
                <p:cNvPr id="7" name="椭圆 6">
                  <a:extLst>
                    <a:ext uri="{FF2B5EF4-FFF2-40B4-BE49-F238E27FC236}">
                      <a16:creationId xmlns:a16="http://schemas.microsoft.com/office/drawing/2014/main" id="{9A823C15-79B8-4EA7-AF67-56997755D36E}"/>
                    </a:ext>
                  </a:extLst>
                </p:cNvPr>
                <p:cNvSpPr/>
                <p:nvPr/>
              </p:nvSpPr>
              <p:spPr>
                <a:xfrm>
                  <a:off x="8011886" y="2060807"/>
                  <a:ext cx="1102891" cy="110330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8" name="椭圆 7">
                  <a:extLst>
                    <a:ext uri="{FF2B5EF4-FFF2-40B4-BE49-F238E27FC236}">
                      <a16:creationId xmlns:a16="http://schemas.microsoft.com/office/drawing/2014/main" id="{DA3A98A3-058F-439E-A7AB-1D8E8FF70753}"/>
                    </a:ext>
                  </a:extLst>
                </p:cNvPr>
                <p:cNvSpPr/>
                <p:nvPr/>
              </p:nvSpPr>
              <p:spPr>
                <a:xfrm>
                  <a:off x="8767609" y="2048101"/>
                  <a:ext cx="347167" cy="349416"/>
                </a:xfrm>
                <a:prstGeom prst="ellipse">
                  <a:avLst/>
                </a:prstGeom>
                <a:solidFill>
                  <a:srgbClr val="5FBCF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9" name="椭圆 8">
                  <a:extLst>
                    <a:ext uri="{FF2B5EF4-FFF2-40B4-BE49-F238E27FC236}">
                      <a16:creationId xmlns:a16="http://schemas.microsoft.com/office/drawing/2014/main" id="{55E3C1CD-B7CB-438F-AAC5-74BE675C8248}"/>
                    </a:ext>
                  </a:extLst>
                </p:cNvPr>
                <p:cNvSpPr/>
                <p:nvPr/>
              </p:nvSpPr>
              <p:spPr>
                <a:xfrm>
                  <a:off x="9036453" y="1882922"/>
                  <a:ext cx="158765" cy="158825"/>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6" name="文本框 9">
                <a:extLst>
                  <a:ext uri="{FF2B5EF4-FFF2-40B4-BE49-F238E27FC236}">
                    <a16:creationId xmlns:a16="http://schemas.microsoft.com/office/drawing/2014/main" id="{985DF308-7A3F-4585-8D46-6B1C2D296336}"/>
                  </a:ext>
                </a:extLst>
              </p:cNvPr>
              <p:cNvSpPr txBox="1">
                <a:spLocks noChangeArrowheads="1"/>
              </p:cNvSpPr>
              <p:nvPr/>
            </p:nvSpPr>
            <p:spPr bwMode="auto">
              <a:xfrm>
                <a:off x="7536447" y="1807204"/>
                <a:ext cx="856365" cy="6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dirty="0">
                    <a:solidFill>
                      <a:srgbClr val="FFFFFF"/>
                    </a:solidFill>
                    <a:latin typeface="微软雅黑" panose="020B0503020204020204" pitchFamily="34" charset="-122"/>
                  </a:rPr>
                  <a:t>01</a:t>
                </a:r>
                <a:endParaRPr lang="zh-CN" altLang="en-US" sz="2700" b="1" dirty="0">
                  <a:solidFill>
                    <a:srgbClr val="FFFFFF"/>
                  </a:solidFill>
                  <a:latin typeface="微软雅黑" panose="020B0503020204020204" pitchFamily="34" charset="-122"/>
                </a:endParaRPr>
              </a:p>
            </p:txBody>
          </p:sp>
        </p:grpSp>
        <p:sp>
          <p:nvSpPr>
            <p:cNvPr id="4" name="矩形 3">
              <a:extLst>
                <a:ext uri="{FF2B5EF4-FFF2-40B4-BE49-F238E27FC236}">
                  <a16:creationId xmlns:a16="http://schemas.microsoft.com/office/drawing/2014/main" id="{4164708C-9ECE-4DF4-AE79-1BD123F5336C}"/>
                </a:ext>
              </a:extLst>
            </p:cNvPr>
            <p:cNvSpPr/>
            <p:nvPr/>
          </p:nvSpPr>
          <p:spPr>
            <a:xfrm>
              <a:off x="6462399" y="1377012"/>
              <a:ext cx="3973372" cy="697959"/>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算法设计思想</a:t>
              </a:r>
            </a:p>
          </p:txBody>
        </p:sp>
      </p:grpSp>
      <p:grpSp>
        <p:nvGrpSpPr>
          <p:cNvPr id="10" name="组合 13">
            <a:extLst>
              <a:ext uri="{FF2B5EF4-FFF2-40B4-BE49-F238E27FC236}">
                <a16:creationId xmlns:a16="http://schemas.microsoft.com/office/drawing/2014/main" id="{28003BC7-214B-422D-AA1D-7C2FAD2B7380}"/>
              </a:ext>
            </a:extLst>
          </p:cNvPr>
          <p:cNvGrpSpPr>
            <a:grpSpLocks/>
          </p:cNvGrpSpPr>
          <p:nvPr/>
        </p:nvGrpSpPr>
        <p:grpSpPr bwMode="auto">
          <a:xfrm>
            <a:off x="6618830" y="813472"/>
            <a:ext cx="4008437" cy="962025"/>
            <a:chOff x="5090665" y="2883488"/>
            <a:chExt cx="5345106" cy="1281192"/>
          </a:xfrm>
        </p:grpSpPr>
        <p:grpSp>
          <p:nvGrpSpPr>
            <p:cNvPr id="11" name="组合 14">
              <a:extLst>
                <a:ext uri="{FF2B5EF4-FFF2-40B4-BE49-F238E27FC236}">
                  <a16:creationId xmlns:a16="http://schemas.microsoft.com/office/drawing/2014/main" id="{5846B1D3-45B1-4027-AB28-B91FB95CE608}"/>
                </a:ext>
              </a:extLst>
            </p:cNvPr>
            <p:cNvGrpSpPr>
              <a:grpSpLocks/>
            </p:cNvGrpSpPr>
            <p:nvPr/>
          </p:nvGrpSpPr>
          <p:grpSpPr bwMode="auto">
            <a:xfrm>
              <a:off x="5090665" y="2883488"/>
              <a:ext cx="1182913" cy="1281192"/>
              <a:chOff x="7369556" y="1403950"/>
              <a:chExt cx="1182913" cy="1281192"/>
            </a:xfrm>
          </p:grpSpPr>
          <p:grpSp>
            <p:nvGrpSpPr>
              <p:cNvPr id="13" name="组合 16">
                <a:extLst>
                  <a:ext uri="{FF2B5EF4-FFF2-40B4-BE49-F238E27FC236}">
                    <a16:creationId xmlns:a16="http://schemas.microsoft.com/office/drawing/2014/main" id="{A4805B78-1C5F-45EC-9315-3444F4C6FA52}"/>
                  </a:ext>
                </a:extLst>
              </p:cNvPr>
              <p:cNvGrpSpPr>
                <a:grpSpLocks/>
              </p:cNvGrpSpPr>
              <p:nvPr/>
            </p:nvGrpSpPr>
            <p:grpSpPr bwMode="auto">
              <a:xfrm>
                <a:off x="7369556" y="1403950"/>
                <a:ext cx="1182913" cy="1281192"/>
                <a:chOff x="8011886" y="1882922"/>
                <a:chExt cx="1182913" cy="1281192"/>
              </a:xfrm>
            </p:grpSpPr>
            <p:sp>
              <p:nvSpPr>
                <p:cNvPr id="15" name="椭圆 14">
                  <a:extLst>
                    <a:ext uri="{FF2B5EF4-FFF2-40B4-BE49-F238E27FC236}">
                      <a16:creationId xmlns:a16="http://schemas.microsoft.com/office/drawing/2014/main" id="{52D7F1B6-DD65-48A2-80F6-D3F8A67CD740}"/>
                    </a:ext>
                  </a:extLst>
                </p:cNvPr>
                <p:cNvSpPr/>
                <p:nvPr/>
              </p:nvSpPr>
              <p:spPr>
                <a:xfrm>
                  <a:off x="8011886" y="2060513"/>
                  <a:ext cx="1102891" cy="1103601"/>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6" name="椭圆 15">
                  <a:extLst>
                    <a:ext uri="{FF2B5EF4-FFF2-40B4-BE49-F238E27FC236}">
                      <a16:creationId xmlns:a16="http://schemas.microsoft.com/office/drawing/2014/main" id="{BCE4CA93-2D3F-44DB-ADC2-CF10F3539CE0}"/>
                    </a:ext>
                  </a:extLst>
                </p:cNvPr>
                <p:cNvSpPr/>
                <p:nvPr/>
              </p:nvSpPr>
              <p:spPr>
                <a:xfrm>
                  <a:off x="8767609" y="2047828"/>
                  <a:ext cx="347167" cy="348840"/>
                </a:xfrm>
                <a:prstGeom prst="ellipse">
                  <a:avLst/>
                </a:prstGeom>
                <a:solidFill>
                  <a:srgbClr val="FEDC2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17" name="椭圆 16">
                  <a:extLst>
                    <a:ext uri="{FF2B5EF4-FFF2-40B4-BE49-F238E27FC236}">
                      <a16:creationId xmlns:a16="http://schemas.microsoft.com/office/drawing/2014/main" id="{74A70FA7-A606-4B23-9A32-F53A22C3B95F}"/>
                    </a:ext>
                  </a:extLst>
                </p:cNvPr>
                <p:cNvSpPr/>
                <p:nvPr/>
              </p:nvSpPr>
              <p:spPr>
                <a:xfrm>
                  <a:off x="9036453" y="1882922"/>
                  <a:ext cx="158765" cy="160678"/>
                </a:xfrm>
                <a:prstGeom prst="ellipse">
                  <a:avLst/>
                </a:prstGeom>
                <a:solidFill>
                  <a:srgbClr val="FEDC2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4" name="文本框 17">
                <a:extLst>
                  <a:ext uri="{FF2B5EF4-FFF2-40B4-BE49-F238E27FC236}">
                    <a16:creationId xmlns:a16="http://schemas.microsoft.com/office/drawing/2014/main" id="{8EC5BF7A-B3E4-4A59-B107-1711A944F734}"/>
                  </a:ext>
                </a:extLst>
              </p:cNvPr>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rPr>
                  <a:t>02</a:t>
                </a:r>
                <a:endParaRPr lang="zh-CN" altLang="en-US" sz="2700" b="1">
                  <a:solidFill>
                    <a:srgbClr val="FFFFFF"/>
                  </a:solidFill>
                  <a:latin typeface="微软雅黑" panose="020B0503020204020204" pitchFamily="34" charset="-122"/>
                </a:endParaRPr>
              </a:p>
            </p:txBody>
          </p:sp>
        </p:grpSp>
        <p:sp>
          <p:nvSpPr>
            <p:cNvPr id="12" name="矩形 11">
              <a:extLst>
                <a:ext uri="{FF2B5EF4-FFF2-40B4-BE49-F238E27FC236}">
                  <a16:creationId xmlns:a16="http://schemas.microsoft.com/office/drawing/2014/main" id="{BE6C1BB5-340B-42A8-A602-1F05D2798CC5}"/>
                </a:ext>
              </a:extLst>
            </p:cNvPr>
            <p:cNvSpPr/>
            <p:nvPr/>
          </p:nvSpPr>
          <p:spPr>
            <a:xfrm>
              <a:off x="6462399" y="3139304"/>
              <a:ext cx="3973372" cy="696807"/>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程序结构</a:t>
              </a:r>
            </a:p>
          </p:txBody>
        </p:sp>
      </p:grpSp>
      <p:grpSp>
        <p:nvGrpSpPr>
          <p:cNvPr id="18" name="组合 21">
            <a:extLst>
              <a:ext uri="{FF2B5EF4-FFF2-40B4-BE49-F238E27FC236}">
                <a16:creationId xmlns:a16="http://schemas.microsoft.com/office/drawing/2014/main" id="{12F2F0BA-00EF-4D1E-BDD2-2136F2BA4F10}"/>
              </a:ext>
            </a:extLst>
          </p:cNvPr>
          <p:cNvGrpSpPr>
            <a:grpSpLocks/>
          </p:cNvGrpSpPr>
          <p:nvPr/>
        </p:nvGrpSpPr>
        <p:grpSpPr bwMode="auto">
          <a:xfrm>
            <a:off x="1799641" y="3865348"/>
            <a:ext cx="4008437" cy="960438"/>
            <a:chOff x="5090665" y="4692792"/>
            <a:chExt cx="5345106" cy="1281192"/>
          </a:xfrm>
        </p:grpSpPr>
        <p:grpSp>
          <p:nvGrpSpPr>
            <p:cNvPr id="19" name="组合 22">
              <a:extLst>
                <a:ext uri="{FF2B5EF4-FFF2-40B4-BE49-F238E27FC236}">
                  <a16:creationId xmlns:a16="http://schemas.microsoft.com/office/drawing/2014/main" id="{54D5687A-2B8D-4824-885C-FE6D0896FC44}"/>
                </a:ext>
              </a:extLst>
            </p:cNvPr>
            <p:cNvGrpSpPr>
              <a:grpSpLocks/>
            </p:cNvGrpSpPr>
            <p:nvPr/>
          </p:nvGrpSpPr>
          <p:grpSpPr bwMode="auto">
            <a:xfrm>
              <a:off x="5090665" y="4692792"/>
              <a:ext cx="1182913" cy="1281192"/>
              <a:chOff x="7369556" y="1403950"/>
              <a:chExt cx="1182913" cy="1281192"/>
            </a:xfrm>
          </p:grpSpPr>
          <p:grpSp>
            <p:nvGrpSpPr>
              <p:cNvPr id="21" name="组合 24">
                <a:extLst>
                  <a:ext uri="{FF2B5EF4-FFF2-40B4-BE49-F238E27FC236}">
                    <a16:creationId xmlns:a16="http://schemas.microsoft.com/office/drawing/2014/main" id="{9578CEDF-01DF-4FFB-BA2C-DA0DFB75E5D0}"/>
                  </a:ext>
                </a:extLst>
              </p:cNvPr>
              <p:cNvGrpSpPr>
                <a:grpSpLocks/>
              </p:cNvGrpSpPr>
              <p:nvPr/>
            </p:nvGrpSpPr>
            <p:grpSpPr bwMode="auto">
              <a:xfrm>
                <a:off x="7369556" y="1403950"/>
                <a:ext cx="1182913" cy="1281192"/>
                <a:chOff x="8011886" y="1882922"/>
                <a:chExt cx="1182913" cy="1281192"/>
              </a:xfrm>
            </p:grpSpPr>
            <p:sp>
              <p:nvSpPr>
                <p:cNvPr id="23" name="椭圆 22">
                  <a:extLst>
                    <a:ext uri="{FF2B5EF4-FFF2-40B4-BE49-F238E27FC236}">
                      <a16:creationId xmlns:a16="http://schemas.microsoft.com/office/drawing/2014/main" id="{777858C9-40B8-47E8-9C50-031D4DFC31BD}"/>
                    </a:ext>
                  </a:extLst>
                </p:cNvPr>
                <p:cNvSpPr/>
                <p:nvPr/>
              </p:nvSpPr>
              <p:spPr>
                <a:xfrm>
                  <a:off x="8011886" y="2060806"/>
                  <a:ext cx="1102891" cy="1103308"/>
                </a:xfrm>
                <a:prstGeom prst="ellipse">
                  <a:avLst/>
                </a:prstGeom>
                <a:solidFill>
                  <a:srgbClr val="F08A7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4" name="椭圆 23">
                  <a:extLst>
                    <a:ext uri="{FF2B5EF4-FFF2-40B4-BE49-F238E27FC236}">
                      <a16:creationId xmlns:a16="http://schemas.microsoft.com/office/drawing/2014/main" id="{44C04610-00E0-4AC9-B9FF-29F7D1C89EAA}"/>
                    </a:ext>
                  </a:extLst>
                </p:cNvPr>
                <p:cNvSpPr/>
                <p:nvPr/>
              </p:nvSpPr>
              <p:spPr>
                <a:xfrm>
                  <a:off x="8767609" y="2048100"/>
                  <a:ext cx="347167" cy="349416"/>
                </a:xfrm>
                <a:prstGeom prst="ellipse">
                  <a:avLst/>
                </a:prstGeom>
                <a:solidFill>
                  <a:srgbClr val="F08A7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25" name="椭圆 24">
                  <a:extLst>
                    <a:ext uri="{FF2B5EF4-FFF2-40B4-BE49-F238E27FC236}">
                      <a16:creationId xmlns:a16="http://schemas.microsoft.com/office/drawing/2014/main" id="{CDACA3C4-241B-4758-ACFE-672B24397E84}"/>
                    </a:ext>
                  </a:extLst>
                </p:cNvPr>
                <p:cNvSpPr/>
                <p:nvPr/>
              </p:nvSpPr>
              <p:spPr>
                <a:xfrm>
                  <a:off x="9036453" y="1882922"/>
                  <a:ext cx="158765" cy="158826"/>
                </a:xfrm>
                <a:prstGeom prst="ellipse">
                  <a:avLst/>
                </a:prstGeom>
                <a:solidFill>
                  <a:srgbClr val="F08A7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2" name="文本框 25">
                <a:extLst>
                  <a:ext uri="{FF2B5EF4-FFF2-40B4-BE49-F238E27FC236}">
                    <a16:creationId xmlns:a16="http://schemas.microsoft.com/office/drawing/2014/main" id="{1CB0ABB9-D903-499E-9BA8-EC23DB519904}"/>
                  </a:ext>
                </a:extLst>
              </p:cNvPr>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a:solidFill>
                      <a:srgbClr val="FFFFFF"/>
                    </a:solidFill>
                    <a:latin typeface="微软雅黑" panose="020B0503020204020204" pitchFamily="34" charset="-122"/>
                  </a:rPr>
                  <a:t>03</a:t>
                </a:r>
                <a:endParaRPr lang="zh-CN" altLang="en-US" sz="2700" b="1">
                  <a:solidFill>
                    <a:srgbClr val="FFFFFF"/>
                  </a:solidFill>
                  <a:latin typeface="微软雅黑" panose="020B0503020204020204" pitchFamily="34" charset="-122"/>
                </a:endParaRPr>
              </a:p>
            </p:txBody>
          </p:sp>
        </p:grpSp>
        <p:sp>
          <p:nvSpPr>
            <p:cNvPr id="20" name="矩形 19">
              <a:extLst>
                <a:ext uri="{FF2B5EF4-FFF2-40B4-BE49-F238E27FC236}">
                  <a16:creationId xmlns:a16="http://schemas.microsoft.com/office/drawing/2014/main" id="{085B96A2-E4DB-4836-9480-84E7AA262DDD}"/>
                </a:ext>
              </a:extLst>
            </p:cNvPr>
            <p:cNvSpPr/>
            <p:nvPr/>
          </p:nvSpPr>
          <p:spPr>
            <a:xfrm>
              <a:off x="6462399" y="4942677"/>
              <a:ext cx="3973372" cy="697958"/>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实验结果与分析</a:t>
              </a:r>
            </a:p>
          </p:txBody>
        </p:sp>
      </p:grpSp>
      <p:grpSp>
        <p:nvGrpSpPr>
          <p:cNvPr id="26" name="组合 21">
            <a:extLst>
              <a:ext uri="{FF2B5EF4-FFF2-40B4-BE49-F238E27FC236}">
                <a16:creationId xmlns:a16="http://schemas.microsoft.com/office/drawing/2014/main" id="{655B7F21-D519-493B-AC4F-26A3C0C6AA05}"/>
              </a:ext>
            </a:extLst>
          </p:cNvPr>
          <p:cNvGrpSpPr>
            <a:grpSpLocks/>
          </p:cNvGrpSpPr>
          <p:nvPr/>
        </p:nvGrpSpPr>
        <p:grpSpPr bwMode="auto">
          <a:xfrm>
            <a:off x="6618830" y="3865348"/>
            <a:ext cx="4008437" cy="960438"/>
            <a:chOff x="5090665" y="4692792"/>
            <a:chExt cx="5345106" cy="1281192"/>
          </a:xfrm>
        </p:grpSpPr>
        <p:grpSp>
          <p:nvGrpSpPr>
            <p:cNvPr id="27" name="组合 22">
              <a:extLst>
                <a:ext uri="{FF2B5EF4-FFF2-40B4-BE49-F238E27FC236}">
                  <a16:creationId xmlns:a16="http://schemas.microsoft.com/office/drawing/2014/main" id="{C4EB2B08-55D6-41AB-A4DD-C4BD34B352B6}"/>
                </a:ext>
              </a:extLst>
            </p:cNvPr>
            <p:cNvGrpSpPr>
              <a:grpSpLocks/>
            </p:cNvGrpSpPr>
            <p:nvPr/>
          </p:nvGrpSpPr>
          <p:grpSpPr bwMode="auto">
            <a:xfrm>
              <a:off x="5090665" y="4692792"/>
              <a:ext cx="1182913" cy="1281192"/>
              <a:chOff x="7369556" y="1403950"/>
              <a:chExt cx="1182913" cy="1281192"/>
            </a:xfrm>
          </p:grpSpPr>
          <p:grpSp>
            <p:nvGrpSpPr>
              <p:cNvPr id="29" name="组合 24">
                <a:extLst>
                  <a:ext uri="{FF2B5EF4-FFF2-40B4-BE49-F238E27FC236}">
                    <a16:creationId xmlns:a16="http://schemas.microsoft.com/office/drawing/2014/main" id="{4C982210-0D3A-4AAF-9965-4F67386C0277}"/>
                  </a:ext>
                </a:extLst>
              </p:cNvPr>
              <p:cNvGrpSpPr>
                <a:grpSpLocks/>
              </p:cNvGrpSpPr>
              <p:nvPr/>
            </p:nvGrpSpPr>
            <p:grpSpPr bwMode="auto">
              <a:xfrm>
                <a:off x="7369556" y="1403950"/>
                <a:ext cx="1182913" cy="1281192"/>
                <a:chOff x="8011886" y="1882922"/>
                <a:chExt cx="1182913" cy="1281192"/>
              </a:xfrm>
            </p:grpSpPr>
            <p:sp>
              <p:nvSpPr>
                <p:cNvPr id="31" name="椭圆 30">
                  <a:extLst>
                    <a:ext uri="{FF2B5EF4-FFF2-40B4-BE49-F238E27FC236}">
                      <a16:creationId xmlns:a16="http://schemas.microsoft.com/office/drawing/2014/main" id="{6B0C2E33-B0B5-46DA-A525-366A56DDB38D}"/>
                    </a:ext>
                  </a:extLst>
                </p:cNvPr>
                <p:cNvSpPr/>
                <p:nvPr/>
              </p:nvSpPr>
              <p:spPr>
                <a:xfrm>
                  <a:off x="8011886" y="2060806"/>
                  <a:ext cx="1102891" cy="11033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32" name="椭圆 31">
                  <a:extLst>
                    <a:ext uri="{FF2B5EF4-FFF2-40B4-BE49-F238E27FC236}">
                      <a16:creationId xmlns:a16="http://schemas.microsoft.com/office/drawing/2014/main" id="{9C3D77B5-D177-4960-9ECC-37EAA9ED14C4}"/>
                    </a:ext>
                  </a:extLst>
                </p:cNvPr>
                <p:cNvSpPr/>
                <p:nvPr/>
              </p:nvSpPr>
              <p:spPr>
                <a:xfrm>
                  <a:off x="8767609" y="2048100"/>
                  <a:ext cx="347167" cy="349416"/>
                </a:xfrm>
                <a:prstGeom prst="ellipse">
                  <a:avLst/>
                </a:prstGeom>
                <a:solidFill>
                  <a:srgbClr val="92D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sp>
              <p:nvSpPr>
                <p:cNvPr id="33" name="椭圆 32">
                  <a:extLst>
                    <a:ext uri="{FF2B5EF4-FFF2-40B4-BE49-F238E27FC236}">
                      <a16:creationId xmlns:a16="http://schemas.microsoft.com/office/drawing/2014/main" id="{02523932-5F37-4F4A-8A0A-928C8EE30FAD}"/>
                    </a:ext>
                  </a:extLst>
                </p:cNvPr>
                <p:cNvSpPr/>
                <p:nvPr/>
              </p:nvSpPr>
              <p:spPr>
                <a:xfrm>
                  <a:off x="9036453" y="1882922"/>
                  <a:ext cx="158765" cy="15882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solidFill>
                      <a:prstClr val="white"/>
                    </a:solidFill>
                  </a:endParaRPr>
                </a:p>
              </p:txBody>
            </p:sp>
          </p:grpSp>
          <p:sp>
            <p:nvSpPr>
              <p:cNvPr id="30" name="文本框 25">
                <a:extLst>
                  <a:ext uri="{FF2B5EF4-FFF2-40B4-BE49-F238E27FC236}">
                    <a16:creationId xmlns:a16="http://schemas.microsoft.com/office/drawing/2014/main" id="{855A6C08-41F0-493A-856E-E14B50396061}"/>
                  </a:ext>
                </a:extLst>
              </p:cNvPr>
              <p:cNvSpPr txBox="1">
                <a:spLocks noChangeArrowheads="1"/>
              </p:cNvSpPr>
              <p:nvPr/>
            </p:nvSpPr>
            <p:spPr bwMode="auto">
              <a:xfrm>
                <a:off x="7536447" y="1807205"/>
                <a:ext cx="93619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b="1" dirty="0">
                    <a:solidFill>
                      <a:srgbClr val="FFFFFF"/>
                    </a:solidFill>
                    <a:latin typeface="微软雅黑" panose="020B0503020204020204" pitchFamily="34" charset="-122"/>
                  </a:rPr>
                  <a:t>04</a:t>
                </a:r>
                <a:endParaRPr lang="zh-CN" altLang="en-US" sz="2700" b="1" dirty="0">
                  <a:solidFill>
                    <a:srgbClr val="FFFFFF"/>
                  </a:solidFill>
                  <a:latin typeface="微软雅黑" panose="020B0503020204020204" pitchFamily="34" charset="-122"/>
                </a:endParaRPr>
              </a:p>
            </p:txBody>
          </p:sp>
        </p:grpSp>
        <p:sp>
          <p:nvSpPr>
            <p:cNvPr id="28" name="矩形 27">
              <a:extLst>
                <a:ext uri="{FF2B5EF4-FFF2-40B4-BE49-F238E27FC236}">
                  <a16:creationId xmlns:a16="http://schemas.microsoft.com/office/drawing/2014/main" id="{F60BA3D4-22F2-4802-9A81-D60FBEC2C743}"/>
                </a:ext>
              </a:extLst>
            </p:cNvPr>
            <p:cNvSpPr/>
            <p:nvPr/>
          </p:nvSpPr>
          <p:spPr>
            <a:xfrm>
              <a:off x="6462399" y="4942677"/>
              <a:ext cx="3973372" cy="697958"/>
            </a:xfrm>
            <a:prstGeom prst="rect">
              <a:avLst/>
            </a:prstGeom>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800" b="1" dirty="0">
                  <a:solidFill>
                    <a:srgbClr val="262626"/>
                  </a:solidFill>
                  <a:latin typeface="微软雅黑" panose="020B0503020204020204" pitchFamily="34" charset="-122"/>
                  <a:ea typeface="微软雅黑" panose="020B0503020204020204" pitchFamily="34" charset="-122"/>
                </a:rPr>
                <a:t>总结分析</a:t>
              </a:r>
            </a:p>
          </p:txBody>
        </p:sp>
      </p:grpSp>
      <p:sp>
        <p:nvSpPr>
          <p:cNvPr id="34" name="文本框 33">
            <a:extLst>
              <a:ext uri="{FF2B5EF4-FFF2-40B4-BE49-F238E27FC236}">
                <a16:creationId xmlns:a16="http://schemas.microsoft.com/office/drawing/2014/main" id="{C7789BE1-15DB-4077-94C9-51EC9D16AC2D}"/>
              </a:ext>
            </a:extLst>
          </p:cNvPr>
          <p:cNvSpPr txBox="1"/>
          <p:nvPr/>
        </p:nvSpPr>
        <p:spPr>
          <a:xfrm>
            <a:off x="2828195" y="1624946"/>
            <a:ext cx="4027251"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Huffman</a:t>
            </a:r>
            <a:r>
              <a:rPr lang="zh-CN" altLang="en-US" sz="2400" dirty="0">
                <a:latin typeface="微软雅黑" panose="020B0503020204020204" pitchFamily="34" charset="-122"/>
                <a:ea typeface="微软雅黑" panose="020B0503020204020204" pitchFamily="34" charset="-122"/>
              </a:rPr>
              <a:t>树</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Huffman</a:t>
            </a:r>
            <a:r>
              <a:rPr lang="zh-CN" altLang="en-US" sz="2400" dirty="0">
                <a:latin typeface="微软雅黑" panose="020B0503020204020204" pitchFamily="34" charset="-122"/>
                <a:ea typeface="微软雅黑" panose="020B0503020204020204" pitchFamily="34" charset="-122"/>
              </a:rPr>
              <a:t>编码</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Huffman</a:t>
            </a:r>
            <a:r>
              <a:rPr lang="zh-CN" altLang="en-US" sz="2400" dirty="0">
                <a:latin typeface="微软雅黑" panose="020B0503020204020204" pitchFamily="34" charset="-122"/>
                <a:ea typeface="微软雅黑" panose="020B0503020204020204" pitchFamily="34" charset="-122"/>
              </a:rPr>
              <a:t>译码</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huf</a:t>
            </a:r>
            <a:r>
              <a:rPr lang="zh-CN" altLang="en-US" sz="2400" dirty="0">
                <a:latin typeface="微软雅黑" panose="020B0503020204020204" pitchFamily="34" charset="-122"/>
                <a:ea typeface="微软雅黑" panose="020B0503020204020204" pitchFamily="34" charset="-122"/>
              </a:rPr>
              <a:t>文件编码算法</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huf</a:t>
            </a:r>
            <a:r>
              <a:rPr lang="zh-CN" altLang="en-US" sz="2400" dirty="0">
                <a:latin typeface="微软雅黑" panose="020B0503020204020204" pitchFamily="34" charset="-122"/>
                <a:ea typeface="微软雅黑" panose="020B0503020204020204" pitchFamily="34" charset="-122"/>
              </a:rPr>
              <a:t>文件译码算法</a:t>
            </a:r>
          </a:p>
        </p:txBody>
      </p:sp>
      <p:sp>
        <p:nvSpPr>
          <p:cNvPr id="35" name="文本框 34">
            <a:extLst>
              <a:ext uri="{FF2B5EF4-FFF2-40B4-BE49-F238E27FC236}">
                <a16:creationId xmlns:a16="http://schemas.microsoft.com/office/drawing/2014/main" id="{08E25DD9-648F-4709-B4F8-30E2BBE6E930}"/>
              </a:ext>
            </a:extLst>
          </p:cNvPr>
          <p:cNvSpPr txBox="1"/>
          <p:nvPr/>
        </p:nvSpPr>
        <p:spPr>
          <a:xfrm>
            <a:off x="7647530" y="1624698"/>
            <a:ext cx="4027251"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程序实现功能</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程序执行流程</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程序执行逻辑</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函数功能</a:t>
            </a:r>
            <a:endParaRPr lang="en-US" altLang="zh-CN" sz="24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372418F-5354-4702-B1D2-ACA8F53A6C74}"/>
              </a:ext>
            </a:extLst>
          </p:cNvPr>
          <p:cNvSpPr txBox="1"/>
          <p:nvPr/>
        </p:nvSpPr>
        <p:spPr>
          <a:xfrm>
            <a:off x="2828195" y="4649836"/>
            <a:ext cx="4027251"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程序执行结果</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结果分析</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文件压缩率</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文件译码准确率</a:t>
            </a:r>
            <a:endParaRPr lang="en-US" altLang="zh-CN" sz="2400" dirty="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8690900E-D483-4E55-97F5-5C75685C6E60}"/>
              </a:ext>
            </a:extLst>
          </p:cNvPr>
          <p:cNvSpPr txBox="1"/>
          <p:nvPr/>
        </p:nvSpPr>
        <p:spPr>
          <a:xfrm>
            <a:off x="7647529" y="4675236"/>
            <a:ext cx="4027251"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程序设计评价</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Huffman</a:t>
            </a:r>
            <a:r>
              <a:rPr lang="zh-CN" altLang="en-US" sz="2400" dirty="0">
                <a:latin typeface="微软雅黑" panose="020B0503020204020204" pitchFamily="34" charset="-122"/>
                <a:ea typeface="微软雅黑" panose="020B0503020204020204" pitchFamily="34" charset="-122"/>
              </a:rPr>
              <a:t>编码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译码</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技术评价</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自我评价</a:t>
            </a:r>
            <a:endParaRPr lang="en-US" altLang="zh-CN" sz="2400" dirty="0">
              <a:latin typeface="微软雅黑" panose="020B0503020204020204" pitchFamily="34" charset="-122"/>
              <a:ea typeface="微软雅黑" panose="020B0503020204020204" pitchFamily="34" charset="-122"/>
            </a:endParaRPr>
          </a:p>
        </p:txBody>
      </p:sp>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Tree>
    <p:extLst>
      <p:ext uri="{BB962C8B-B14F-4D97-AF65-F5344CB8AC3E}">
        <p14:creationId xmlns:p14="http://schemas.microsoft.com/office/powerpoint/2010/main" val="322341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Effect transition="in" filter="wipe(left)">
                                      <p:cBhvr>
                                        <p:cTn id="11" dur="500"/>
                                        <p:tgtEl>
                                          <p:spTgt spid="3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animEffect transition="in" filter="wipe(left)">
                                      <p:cBhvr>
                                        <p:cTn id="15" dur="500"/>
                                        <p:tgtEl>
                                          <p:spTgt spid="34">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xEl>
                                              <p:pRg st="2" end="2"/>
                                            </p:txEl>
                                          </p:spTgt>
                                        </p:tgtEl>
                                        <p:attrNameLst>
                                          <p:attrName>style.visibility</p:attrName>
                                        </p:attrNameLst>
                                      </p:cBhvr>
                                      <p:to>
                                        <p:strVal val="visible"/>
                                      </p:to>
                                    </p:set>
                                    <p:animEffect transition="in" filter="wipe(left)">
                                      <p:cBhvr>
                                        <p:cTn id="19" dur="500"/>
                                        <p:tgtEl>
                                          <p:spTgt spid="34">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animEffect transition="in" filter="wipe(left)">
                                      <p:cBhvr>
                                        <p:cTn id="23" dur="500"/>
                                        <p:tgtEl>
                                          <p:spTgt spid="34">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4">
                                            <p:txEl>
                                              <p:pRg st="4" end="4"/>
                                            </p:txEl>
                                          </p:spTgt>
                                        </p:tgtEl>
                                        <p:attrNameLst>
                                          <p:attrName>style.visibility</p:attrName>
                                        </p:attrNameLst>
                                      </p:cBhvr>
                                      <p:to>
                                        <p:strVal val="visible"/>
                                      </p:to>
                                    </p:set>
                                    <p:animEffect transition="in" filter="wipe(left)">
                                      <p:cBhvr>
                                        <p:cTn id="27" dur="500"/>
                                        <p:tgtEl>
                                          <p:spTgt spid="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5">
                                            <p:txEl>
                                              <p:pRg st="0" end="0"/>
                                            </p:txEl>
                                          </p:spTgt>
                                        </p:tgtEl>
                                        <p:attrNameLst>
                                          <p:attrName>style.visibility</p:attrName>
                                        </p:attrNameLst>
                                      </p:cBhvr>
                                      <p:to>
                                        <p:strVal val="visible"/>
                                      </p:to>
                                    </p:set>
                                    <p:animEffect transition="in" filter="wipe(left)">
                                      <p:cBhvr>
                                        <p:cTn id="36" dur="500"/>
                                        <p:tgtEl>
                                          <p:spTgt spid="35">
                                            <p:txEl>
                                              <p:pRg st="0" end="0"/>
                                            </p:txEl>
                                          </p:spTgt>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5">
                                            <p:txEl>
                                              <p:pRg st="1" end="1"/>
                                            </p:txEl>
                                          </p:spTgt>
                                        </p:tgtEl>
                                        <p:attrNameLst>
                                          <p:attrName>style.visibility</p:attrName>
                                        </p:attrNameLst>
                                      </p:cBhvr>
                                      <p:to>
                                        <p:strVal val="visible"/>
                                      </p:to>
                                    </p:set>
                                    <p:animEffect transition="in" filter="wipe(left)">
                                      <p:cBhvr>
                                        <p:cTn id="40" dur="500"/>
                                        <p:tgtEl>
                                          <p:spTgt spid="35">
                                            <p:txEl>
                                              <p:pRg st="1" end="1"/>
                                            </p:txEl>
                                          </p:spTgt>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35">
                                            <p:txEl>
                                              <p:pRg st="2" end="2"/>
                                            </p:txEl>
                                          </p:spTgt>
                                        </p:tgtEl>
                                        <p:attrNameLst>
                                          <p:attrName>style.visibility</p:attrName>
                                        </p:attrNameLst>
                                      </p:cBhvr>
                                      <p:to>
                                        <p:strVal val="visible"/>
                                      </p:to>
                                    </p:set>
                                    <p:animEffect transition="in" filter="wipe(left)">
                                      <p:cBhvr>
                                        <p:cTn id="44" dur="500"/>
                                        <p:tgtEl>
                                          <p:spTgt spid="35">
                                            <p:txEl>
                                              <p:pRg st="2" end="2"/>
                                            </p:txEl>
                                          </p:spTgt>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35">
                                            <p:txEl>
                                              <p:pRg st="3" end="3"/>
                                            </p:txEl>
                                          </p:spTgt>
                                        </p:tgtEl>
                                        <p:attrNameLst>
                                          <p:attrName>style.visibility</p:attrName>
                                        </p:attrNameLst>
                                      </p:cBhvr>
                                      <p:to>
                                        <p:strVal val="visible"/>
                                      </p:to>
                                    </p:set>
                                    <p:animEffect transition="in" filter="wipe(left)">
                                      <p:cBhvr>
                                        <p:cTn id="48" dur="500"/>
                                        <p:tgtEl>
                                          <p:spTgt spid="35">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wipe(left)">
                                      <p:cBhvr>
                                        <p:cTn id="57" dur="500"/>
                                        <p:tgtEl>
                                          <p:spTgt spid="36">
                                            <p:txEl>
                                              <p:pRg st="0" end="0"/>
                                            </p:txEl>
                                          </p:spTgt>
                                        </p:tgtEl>
                                      </p:cBhvr>
                                    </p:animEffect>
                                  </p:childTnLst>
                                </p:cTn>
                              </p:par>
                            </p:childTnLst>
                          </p:cTn>
                        </p:par>
                        <p:par>
                          <p:cTn id="58" fill="hold">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36">
                                            <p:txEl>
                                              <p:pRg st="1" end="1"/>
                                            </p:txEl>
                                          </p:spTgt>
                                        </p:tgtEl>
                                        <p:attrNameLst>
                                          <p:attrName>style.visibility</p:attrName>
                                        </p:attrNameLst>
                                      </p:cBhvr>
                                      <p:to>
                                        <p:strVal val="visible"/>
                                      </p:to>
                                    </p:set>
                                    <p:animEffect transition="in" filter="wipe(left)">
                                      <p:cBhvr>
                                        <p:cTn id="61" dur="500"/>
                                        <p:tgtEl>
                                          <p:spTgt spid="36">
                                            <p:txEl>
                                              <p:pRg st="1" end="1"/>
                                            </p:txEl>
                                          </p:spTgt>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36">
                                            <p:txEl>
                                              <p:pRg st="2" end="2"/>
                                            </p:txEl>
                                          </p:spTgt>
                                        </p:tgtEl>
                                        <p:attrNameLst>
                                          <p:attrName>style.visibility</p:attrName>
                                        </p:attrNameLst>
                                      </p:cBhvr>
                                      <p:to>
                                        <p:strVal val="visible"/>
                                      </p:to>
                                    </p:set>
                                    <p:animEffect transition="in" filter="wipe(left)">
                                      <p:cBhvr>
                                        <p:cTn id="65" dur="500"/>
                                        <p:tgtEl>
                                          <p:spTgt spid="36">
                                            <p:txEl>
                                              <p:pRg st="2" end="2"/>
                                            </p:txEl>
                                          </p:spTgt>
                                        </p:tgtEl>
                                      </p:cBhvr>
                                    </p:animEffect>
                                  </p:childTnLst>
                                </p:cTn>
                              </p:par>
                            </p:childTnLst>
                          </p:cTn>
                        </p:par>
                        <p:par>
                          <p:cTn id="66" fill="hold">
                            <p:stCondLst>
                              <p:cond delay="2000"/>
                            </p:stCondLst>
                            <p:childTnLst>
                              <p:par>
                                <p:cTn id="67" presetID="22" presetClass="entr" presetSubtype="8" fill="hold" grpId="0" nodeType="afterEffect">
                                  <p:stCondLst>
                                    <p:cond delay="0"/>
                                  </p:stCondLst>
                                  <p:childTnLst>
                                    <p:set>
                                      <p:cBhvr>
                                        <p:cTn id="68" dur="1" fill="hold">
                                          <p:stCondLst>
                                            <p:cond delay="0"/>
                                          </p:stCondLst>
                                        </p:cTn>
                                        <p:tgtEl>
                                          <p:spTgt spid="36">
                                            <p:txEl>
                                              <p:pRg st="3" end="3"/>
                                            </p:txEl>
                                          </p:spTgt>
                                        </p:tgtEl>
                                        <p:attrNameLst>
                                          <p:attrName>style.visibility</p:attrName>
                                        </p:attrNameLst>
                                      </p:cBhvr>
                                      <p:to>
                                        <p:strVal val="visible"/>
                                      </p:to>
                                    </p:set>
                                    <p:animEffect transition="in" filter="wipe(left)">
                                      <p:cBhvr>
                                        <p:cTn id="69" dur="500"/>
                                        <p:tgtEl>
                                          <p:spTgt spid="36">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left)">
                                      <p:cBhvr>
                                        <p:cTn id="74" dur="500"/>
                                        <p:tgtEl>
                                          <p:spTgt spid="26"/>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37">
                                            <p:txEl>
                                              <p:pRg st="0" end="0"/>
                                            </p:txEl>
                                          </p:spTgt>
                                        </p:tgtEl>
                                        <p:attrNameLst>
                                          <p:attrName>style.visibility</p:attrName>
                                        </p:attrNameLst>
                                      </p:cBhvr>
                                      <p:to>
                                        <p:strVal val="visible"/>
                                      </p:to>
                                    </p:set>
                                    <p:animEffect transition="in" filter="wipe(left)">
                                      <p:cBhvr>
                                        <p:cTn id="78" dur="500"/>
                                        <p:tgtEl>
                                          <p:spTgt spid="37">
                                            <p:txEl>
                                              <p:pRg st="0" end="0"/>
                                            </p:txEl>
                                          </p:spTgt>
                                        </p:tgtEl>
                                      </p:cBhvr>
                                    </p:animEffect>
                                  </p:childTnLst>
                                </p:cTn>
                              </p:par>
                            </p:childTnLst>
                          </p:cTn>
                        </p:par>
                        <p:par>
                          <p:cTn id="79" fill="hold">
                            <p:stCondLst>
                              <p:cond delay="1000"/>
                            </p:stCondLst>
                            <p:childTnLst>
                              <p:par>
                                <p:cTn id="80" presetID="22" presetClass="entr" presetSubtype="8" fill="hold" grpId="0" nodeType="afterEffect">
                                  <p:stCondLst>
                                    <p:cond delay="0"/>
                                  </p:stCondLst>
                                  <p:childTnLst>
                                    <p:set>
                                      <p:cBhvr>
                                        <p:cTn id="81" dur="1" fill="hold">
                                          <p:stCondLst>
                                            <p:cond delay="0"/>
                                          </p:stCondLst>
                                        </p:cTn>
                                        <p:tgtEl>
                                          <p:spTgt spid="37">
                                            <p:txEl>
                                              <p:pRg st="1" end="1"/>
                                            </p:txEl>
                                          </p:spTgt>
                                        </p:tgtEl>
                                        <p:attrNameLst>
                                          <p:attrName>style.visibility</p:attrName>
                                        </p:attrNameLst>
                                      </p:cBhvr>
                                      <p:to>
                                        <p:strVal val="visible"/>
                                      </p:to>
                                    </p:set>
                                    <p:animEffect transition="in" filter="wipe(left)">
                                      <p:cBhvr>
                                        <p:cTn id="82" dur="500"/>
                                        <p:tgtEl>
                                          <p:spTgt spid="37">
                                            <p:txEl>
                                              <p:pRg st="1" end="1"/>
                                            </p:txEl>
                                          </p:spTgt>
                                        </p:tgtEl>
                                      </p:cBhvr>
                                    </p:animEffect>
                                  </p:childTnLst>
                                </p:cTn>
                              </p:par>
                            </p:childTnLst>
                          </p:cTn>
                        </p:par>
                        <p:par>
                          <p:cTn id="83" fill="hold">
                            <p:stCondLst>
                              <p:cond delay="1500"/>
                            </p:stCondLst>
                            <p:childTnLst>
                              <p:par>
                                <p:cTn id="84" presetID="22" presetClass="entr" presetSubtype="8" fill="hold" grpId="0" nodeType="afterEffect">
                                  <p:stCondLst>
                                    <p:cond delay="0"/>
                                  </p:stCondLst>
                                  <p:childTnLst>
                                    <p:set>
                                      <p:cBhvr>
                                        <p:cTn id="85" dur="1" fill="hold">
                                          <p:stCondLst>
                                            <p:cond delay="0"/>
                                          </p:stCondLst>
                                        </p:cTn>
                                        <p:tgtEl>
                                          <p:spTgt spid="37">
                                            <p:txEl>
                                              <p:pRg st="2" end="2"/>
                                            </p:txEl>
                                          </p:spTgt>
                                        </p:tgtEl>
                                        <p:attrNameLst>
                                          <p:attrName>style.visibility</p:attrName>
                                        </p:attrNameLst>
                                      </p:cBhvr>
                                      <p:to>
                                        <p:strVal val="visible"/>
                                      </p:to>
                                    </p:set>
                                    <p:animEffect transition="in" filter="wipe(left)">
                                      <p:cBhvr>
                                        <p:cTn id="86" dur="500"/>
                                        <p:tgtEl>
                                          <p:spTgt spid="37">
                                            <p:txEl>
                                              <p:pRg st="2" end="2"/>
                                            </p:txEl>
                                          </p:spTgt>
                                        </p:tgtEl>
                                      </p:cBhvr>
                                    </p:animEffect>
                                  </p:childTnLst>
                                </p:cTn>
                              </p:par>
                            </p:childTnLst>
                          </p:cTn>
                        </p:par>
                        <p:par>
                          <p:cTn id="87" fill="hold">
                            <p:stCondLst>
                              <p:cond delay="2000"/>
                            </p:stCondLst>
                            <p:childTnLst>
                              <p:par>
                                <p:cTn id="88" presetID="22" presetClass="entr" presetSubtype="8" fill="hold" grpId="0" nodeType="afterEffect">
                                  <p:stCondLst>
                                    <p:cond delay="0"/>
                                  </p:stCondLst>
                                  <p:childTnLst>
                                    <p:set>
                                      <p:cBhvr>
                                        <p:cTn id="89" dur="1" fill="hold">
                                          <p:stCondLst>
                                            <p:cond delay="0"/>
                                          </p:stCondLst>
                                        </p:cTn>
                                        <p:tgtEl>
                                          <p:spTgt spid="37">
                                            <p:txEl>
                                              <p:pRg st="3" end="3"/>
                                            </p:txEl>
                                          </p:spTgt>
                                        </p:tgtEl>
                                        <p:attrNameLst>
                                          <p:attrName>style.visibility</p:attrName>
                                        </p:attrNameLst>
                                      </p:cBhvr>
                                      <p:to>
                                        <p:strVal val="visible"/>
                                      </p:to>
                                    </p:set>
                                    <p:animEffect transition="in" filter="wipe(left)">
                                      <p:cBhvr>
                                        <p:cTn id="90"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35" grpId="0" build="p"/>
      <p:bldP spid="36" grpId="0" build="p"/>
      <p:bldP spid="3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7" name="图片 16" descr="C:\Users\陈扬cyX\Desktop\哈夫曼编码\5生成.huf文件\Debug\5生成.huf文件.exe">
            <a:extLst>
              <a:ext uri="{FF2B5EF4-FFF2-40B4-BE49-F238E27FC236}">
                <a16:creationId xmlns:a16="http://schemas.microsoft.com/office/drawing/2014/main" id="{7095F424-3102-4D20-96A1-75CA580F7E64}"/>
              </a:ext>
            </a:extLst>
          </p:cNvPr>
          <p:cNvPicPr/>
          <p:nvPr/>
        </p:nvPicPr>
        <p:blipFill>
          <a:blip r:embed="rId2"/>
          <a:stretch>
            <a:fillRect/>
          </a:stretch>
        </p:blipFill>
        <p:spPr>
          <a:xfrm>
            <a:off x="722067" y="1337862"/>
            <a:ext cx="8572994" cy="5310441"/>
          </a:xfrm>
          <a:prstGeom prst="rect">
            <a:avLst/>
          </a:prstGeom>
        </p:spPr>
      </p:pic>
      <p:pic>
        <p:nvPicPr>
          <p:cNvPr id="18" name="图片 17" descr="C:\Users\陈扬cyX\Desktop\哈夫曼编码\5生成.huf文件\Debug\5生成.huf文件.exe">
            <a:extLst>
              <a:ext uri="{FF2B5EF4-FFF2-40B4-BE49-F238E27FC236}">
                <a16:creationId xmlns:a16="http://schemas.microsoft.com/office/drawing/2014/main" id="{5774FC6F-E889-4917-876E-B9798778BBA8}"/>
              </a:ext>
            </a:extLst>
          </p:cNvPr>
          <p:cNvPicPr/>
          <p:nvPr/>
        </p:nvPicPr>
        <p:blipFill>
          <a:blip r:embed="rId3"/>
          <a:stretch>
            <a:fillRect/>
          </a:stretch>
        </p:blipFill>
        <p:spPr>
          <a:xfrm>
            <a:off x="1191492" y="1333655"/>
            <a:ext cx="8553450" cy="5298335"/>
          </a:xfrm>
          <a:prstGeom prst="rect">
            <a:avLst/>
          </a:prstGeom>
        </p:spPr>
      </p:pic>
      <p:pic>
        <p:nvPicPr>
          <p:cNvPr id="19" name="图片 18" descr="C:\Users\陈扬cyX\Desktop\哈夫曼编码\5生成.huf文件\Debug\5生成.huf文件.exe">
            <a:extLst>
              <a:ext uri="{FF2B5EF4-FFF2-40B4-BE49-F238E27FC236}">
                <a16:creationId xmlns:a16="http://schemas.microsoft.com/office/drawing/2014/main" id="{1384BE76-F593-4F3A-B2FA-5A8900C843D9}"/>
              </a:ext>
            </a:extLst>
          </p:cNvPr>
          <p:cNvPicPr/>
          <p:nvPr/>
        </p:nvPicPr>
        <p:blipFill>
          <a:blip r:embed="rId4"/>
          <a:stretch>
            <a:fillRect/>
          </a:stretch>
        </p:blipFill>
        <p:spPr>
          <a:xfrm>
            <a:off x="1697862" y="1337862"/>
            <a:ext cx="10139462" cy="5294128"/>
          </a:xfrm>
          <a:prstGeom prst="rect">
            <a:avLst/>
          </a:prstGeom>
        </p:spPr>
      </p:pic>
      <p:pic>
        <p:nvPicPr>
          <p:cNvPr id="20" name="图片 19" descr="C:\Users\陈扬cyX\Desktop\哈夫曼编码\5生成.huf文件\Debug\5生成.huf文件.exe">
            <a:extLst>
              <a:ext uri="{FF2B5EF4-FFF2-40B4-BE49-F238E27FC236}">
                <a16:creationId xmlns:a16="http://schemas.microsoft.com/office/drawing/2014/main" id="{8FC9AA3B-1937-48D6-B89B-41DB586A1196}"/>
              </a:ext>
            </a:extLst>
          </p:cNvPr>
          <p:cNvPicPr/>
          <p:nvPr/>
        </p:nvPicPr>
        <p:blipFill>
          <a:blip r:embed="rId5"/>
          <a:stretch>
            <a:fillRect/>
          </a:stretch>
        </p:blipFill>
        <p:spPr>
          <a:xfrm>
            <a:off x="2099270" y="1329448"/>
            <a:ext cx="10139462" cy="5294128"/>
          </a:xfrm>
          <a:prstGeom prst="rect">
            <a:avLst/>
          </a:prstGeom>
        </p:spPr>
      </p:pic>
      <p:pic>
        <p:nvPicPr>
          <p:cNvPr id="21" name="图片 20" descr="C:\Users\陈扬cyX\Desktop\哈夫曼编码\5生成.huf文件\Debug\5生成.huf文件.exe">
            <a:extLst>
              <a:ext uri="{FF2B5EF4-FFF2-40B4-BE49-F238E27FC236}">
                <a16:creationId xmlns:a16="http://schemas.microsoft.com/office/drawing/2014/main" id="{0CE32D60-C9B3-4D99-8BCE-BC7AEB23FD66}"/>
              </a:ext>
            </a:extLst>
          </p:cNvPr>
          <p:cNvPicPr/>
          <p:nvPr/>
        </p:nvPicPr>
        <p:blipFill>
          <a:blip r:embed="rId6"/>
          <a:stretch>
            <a:fillRect/>
          </a:stretch>
        </p:blipFill>
        <p:spPr>
          <a:xfrm>
            <a:off x="2570003" y="1337862"/>
            <a:ext cx="10123347" cy="5285714"/>
          </a:xfrm>
          <a:prstGeom prst="rect">
            <a:avLst/>
          </a:prstGeom>
        </p:spPr>
      </p:pic>
    </p:spTree>
    <p:extLst>
      <p:ext uri="{BB962C8B-B14F-4D97-AF65-F5344CB8AC3E}">
        <p14:creationId xmlns:p14="http://schemas.microsoft.com/office/powerpoint/2010/main" val="254749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22" name="图片 21" descr="C:\Users\陈扬cyX\Desktop\哈夫曼编码\5生成.huf文件\Debug\5生成.huf文件.exe">
            <a:extLst>
              <a:ext uri="{FF2B5EF4-FFF2-40B4-BE49-F238E27FC236}">
                <a16:creationId xmlns:a16="http://schemas.microsoft.com/office/drawing/2014/main" id="{8C5E6D74-24B8-439A-9D03-FDC18B8334B1}"/>
              </a:ext>
            </a:extLst>
          </p:cNvPr>
          <p:cNvPicPr/>
          <p:nvPr/>
        </p:nvPicPr>
        <p:blipFill>
          <a:blip r:embed="rId2"/>
          <a:stretch>
            <a:fillRect/>
          </a:stretch>
        </p:blipFill>
        <p:spPr>
          <a:xfrm>
            <a:off x="588818" y="1267787"/>
            <a:ext cx="9941730" cy="5190886"/>
          </a:xfrm>
          <a:prstGeom prst="rect">
            <a:avLst/>
          </a:prstGeom>
        </p:spPr>
      </p:pic>
      <p:pic>
        <p:nvPicPr>
          <p:cNvPr id="23" name="图片 22" descr="C:\Users\陈扬cyX\Desktop\哈夫曼编码\5生成.huf文件\Debug\5生成.huf文件.exe">
            <a:extLst>
              <a:ext uri="{FF2B5EF4-FFF2-40B4-BE49-F238E27FC236}">
                <a16:creationId xmlns:a16="http://schemas.microsoft.com/office/drawing/2014/main" id="{CD1A1E68-E5EA-435A-AB49-C3EE98F92E77}"/>
              </a:ext>
            </a:extLst>
          </p:cNvPr>
          <p:cNvPicPr/>
          <p:nvPr/>
        </p:nvPicPr>
        <p:blipFill>
          <a:blip r:embed="rId3"/>
          <a:stretch>
            <a:fillRect/>
          </a:stretch>
        </p:blipFill>
        <p:spPr>
          <a:xfrm>
            <a:off x="1490663" y="1263580"/>
            <a:ext cx="9941730" cy="5190886"/>
          </a:xfrm>
          <a:prstGeom prst="rect">
            <a:avLst/>
          </a:prstGeom>
        </p:spPr>
      </p:pic>
    </p:spTree>
    <p:extLst>
      <p:ext uri="{BB962C8B-B14F-4D97-AF65-F5344CB8AC3E}">
        <p14:creationId xmlns:p14="http://schemas.microsoft.com/office/powerpoint/2010/main" val="715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7" name="图片 16" descr="C:\Users\陈扬cyX\Desktop\哈夫曼编码\5生成.huf文件\Debug\5生成.huf文件.exe">
            <a:extLst>
              <a:ext uri="{FF2B5EF4-FFF2-40B4-BE49-F238E27FC236}">
                <a16:creationId xmlns:a16="http://schemas.microsoft.com/office/drawing/2014/main" id="{8ED4E052-8CFC-4824-BF7F-CF16D9E032C5}"/>
              </a:ext>
            </a:extLst>
          </p:cNvPr>
          <p:cNvPicPr/>
          <p:nvPr/>
        </p:nvPicPr>
        <p:blipFill>
          <a:blip r:embed="rId2"/>
          <a:stretch>
            <a:fillRect/>
          </a:stretch>
        </p:blipFill>
        <p:spPr>
          <a:xfrm>
            <a:off x="692727" y="1337864"/>
            <a:ext cx="9829685" cy="5132384"/>
          </a:xfrm>
          <a:prstGeom prst="rect">
            <a:avLst/>
          </a:prstGeom>
        </p:spPr>
      </p:pic>
      <p:pic>
        <p:nvPicPr>
          <p:cNvPr id="18" name="图片 17" descr="C:\Users\陈扬cyX\Desktop\哈夫曼编码\5生成.huf文件\Debug\5生成.huf文件.exe">
            <a:extLst>
              <a:ext uri="{FF2B5EF4-FFF2-40B4-BE49-F238E27FC236}">
                <a16:creationId xmlns:a16="http://schemas.microsoft.com/office/drawing/2014/main" id="{3118D4F3-BCC4-4973-BE35-F34DD311EFC1}"/>
              </a:ext>
            </a:extLst>
          </p:cNvPr>
          <p:cNvPicPr/>
          <p:nvPr/>
        </p:nvPicPr>
        <p:blipFill>
          <a:blip r:embed="rId3"/>
          <a:stretch>
            <a:fillRect/>
          </a:stretch>
        </p:blipFill>
        <p:spPr>
          <a:xfrm>
            <a:off x="1669588" y="1342071"/>
            <a:ext cx="9829685" cy="5132384"/>
          </a:xfrm>
          <a:prstGeom prst="rect">
            <a:avLst/>
          </a:prstGeom>
        </p:spPr>
      </p:pic>
    </p:spTree>
    <p:extLst>
      <p:ext uri="{BB962C8B-B14F-4D97-AF65-F5344CB8AC3E}">
        <p14:creationId xmlns:p14="http://schemas.microsoft.com/office/powerpoint/2010/main" val="329351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9" name="图片 18" descr="C:\Users\陈扬cyX\Desktop\哈夫曼编码\5生成.huf文件\Debug\5生成.huf文件.exe">
            <a:extLst>
              <a:ext uri="{FF2B5EF4-FFF2-40B4-BE49-F238E27FC236}">
                <a16:creationId xmlns:a16="http://schemas.microsoft.com/office/drawing/2014/main" id="{BA1D7915-E557-4D2A-BC31-486368AEA5E3}"/>
              </a:ext>
            </a:extLst>
          </p:cNvPr>
          <p:cNvPicPr/>
          <p:nvPr/>
        </p:nvPicPr>
        <p:blipFill>
          <a:blip r:embed="rId2"/>
          <a:stretch>
            <a:fillRect/>
          </a:stretch>
        </p:blipFill>
        <p:spPr>
          <a:xfrm>
            <a:off x="692727" y="1337863"/>
            <a:ext cx="9785350" cy="5109235"/>
          </a:xfrm>
          <a:prstGeom prst="rect">
            <a:avLst/>
          </a:prstGeom>
        </p:spPr>
      </p:pic>
      <p:pic>
        <p:nvPicPr>
          <p:cNvPr id="20" name="图片 19" descr="C:\Users\陈扬cyX\Desktop\哈夫曼编码\5生成.huf文件\Debug\5生成.huf文件.exe">
            <a:extLst>
              <a:ext uri="{FF2B5EF4-FFF2-40B4-BE49-F238E27FC236}">
                <a16:creationId xmlns:a16="http://schemas.microsoft.com/office/drawing/2014/main" id="{48527A24-1688-4332-8D1D-A5107D1FF28A}"/>
              </a:ext>
            </a:extLst>
          </p:cNvPr>
          <p:cNvPicPr/>
          <p:nvPr/>
        </p:nvPicPr>
        <p:blipFill>
          <a:blip r:embed="rId3"/>
          <a:stretch>
            <a:fillRect/>
          </a:stretch>
        </p:blipFill>
        <p:spPr>
          <a:xfrm>
            <a:off x="1567627" y="1342070"/>
            <a:ext cx="9777292" cy="5105028"/>
          </a:xfrm>
          <a:prstGeom prst="rect">
            <a:avLst/>
          </a:prstGeom>
        </p:spPr>
      </p:pic>
    </p:spTree>
    <p:extLst>
      <p:ext uri="{BB962C8B-B14F-4D97-AF65-F5344CB8AC3E}">
        <p14:creationId xmlns:p14="http://schemas.microsoft.com/office/powerpoint/2010/main" val="49495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7" name="图片 16" descr="C:\Users\陈扬cyX\Desktop\哈夫曼编码\5生成.huf文件\Debug\5生成.huf文件.exe">
            <a:extLst>
              <a:ext uri="{FF2B5EF4-FFF2-40B4-BE49-F238E27FC236}">
                <a16:creationId xmlns:a16="http://schemas.microsoft.com/office/drawing/2014/main" id="{DBDD747C-EB81-4865-8245-83A67BC2B398}"/>
              </a:ext>
            </a:extLst>
          </p:cNvPr>
          <p:cNvPicPr/>
          <p:nvPr/>
        </p:nvPicPr>
        <p:blipFill>
          <a:blip r:embed="rId2"/>
          <a:stretch>
            <a:fillRect/>
          </a:stretch>
        </p:blipFill>
        <p:spPr>
          <a:xfrm>
            <a:off x="865909" y="1267787"/>
            <a:ext cx="10052572" cy="5248760"/>
          </a:xfrm>
          <a:prstGeom prst="rect">
            <a:avLst/>
          </a:prstGeom>
        </p:spPr>
      </p:pic>
      <p:pic>
        <p:nvPicPr>
          <p:cNvPr id="18" name="图片 17" descr="C:\Users\陈扬cyX\Desktop\哈夫曼编码\5生成.huf文件\Debug\5生成.huf文件.exe">
            <a:extLst>
              <a:ext uri="{FF2B5EF4-FFF2-40B4-BE49-F238E27FC236}">
                <a16:creationId xmlns:a16="http://schemas.microsoft.com/office/drawing/2014/main" id="{A7DB17F0-7CD5-4883-9E42-CAD5075B275C}"/>
              </a:ext>
            </a:extLst>
          </p:cNvPr>
          <p:cNvPicPr/>
          <p:nvPr/>
        </p:nvPicPr>
        <p:blipFill>
          <a:blip r:embed="rId3"/>
          <a:stretch>
            <a:fillRect/>
          </a:stretch>
        </p:blipFill>
        <p:spPr>
          <a:xfrm>
            <a:off x="1774515" y="1271994"/>
            <a:ext cx="10052572" cy="5248760"/>
          </a:xfrm>
          <a:prstGeom prst="rect">
            <a:avLst/>
          </a:prstGeom>
        </p:spPr>
      </p:pic>
    </p:spTree>
    <p:extLst>
      <p:ext uri="{BB962C8B-B14F-4D97-AF65-F5344CB8AC3E}">
        <p14:creationId xmlns:p14="http://schemas.microsoft.com/office/powerpoint/2010/main" val="34884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9" name="图片 18" descr="C:\Users\陈扬cyX\Desktop\哈夫曼编码\5生成.huf文件\Debug\5生成.huf文件.exe">
            <a:extLst>
              <a:ext uri="{FF2B5EF4-FFF2-40B4-BE49-F238E27FC236}">
                <a16:creationId xmlns:a16="http://schemas.microsoft.com/office/drawing/2014/main" id="{A82CD58C-86CC-413E-9A26-12DBA380ED09}"/>
              </a:ext>
            </a:extLst>
          </p:cNvPr>
          <p:cNvPicPr/>
          <p:nvPr/>
        </p:nvPicPr>
        <p:blipFill>
          <a:blip r:embed="rId2"/>
          <a:stretch>
            <a:fillRect/>
          </a:stretch>
        </p:blipFill>
        <p:spPr>
          <a:xfrm>
            <a:off x="865909" y="1337864"/>
            <a:ext cx="9896190" cy="5167108"/>
          </a:xfrm>
          <a:prstGeom prst="rect">
            <a:avLst/>
          </a:prstGeom>
        </p:spPr>
      </p:pic>
      <p:pic>
        <p:nvPicPr>
          <p:cNvPr id="20" name="图片 19" descr="C:\Users\陈扬cyX\Desktop\哈夫曼编码\5生成.huf文件\Debug\5生成.huf文件.exe">
            <a:extLst>
              <a:ext uri="{FF2B5EF4-FFF2-40B4-BE49-F238E27FC236}">
                <a16:creationId xmlns:a16="http://schemas.microsoft.com/office/drawing/2014/main" id="{5B60AFA8-AD80-4FAD-B3FC-D81784DAFDF7}"/>
              </a:ext>
            </a:extLst>
          </p:cNvPr>
          <p:cNvPicPr/>
          <p:nvPr/>
        </p:nvPicPr>
        <p:blipFill>
          <a:blip r:embed="rId3"/>
          <a:stretch>
            <a:fillRect/>
          </a:stretch>
        </p:blipFill>
        <p:spPr>
          <a:xfrm>
            <a:off x="1809239" y="1333656"/>
            <a:ext cx="9896188" cy="5167107"/>
          </a:xfrm>
          <a:prstGeom prst="rect">
            <a:avLst/>
          </a:prstGeom>
        </p:spPr>
      </p:pic>
    </p:spTree>
    <p:extLst>
      <p:ext uri="{BB962C8B-B14F-4D97-AF65-F5344CB8AC3E}">
        <p14:creationId xmlns:p14="http://schemas.microsoft.com/office/powerpoint/2010/main" val="306938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73DD21EC-D81A-4FBB-B021-F6038A8D144E}"/>
              </a:ext>
            </a:extLst>
          </p:cNvPr>
          <p:cNvSpPr txBox="1"/>
          <p:nvPr/>
        </p:nvSpPr>
        <p:spPr>
          <a:xfrm>
            <a:off x="1490663" y="1623397"/>
            <a:ext cx="9325578" cy="3970318"/>
          </a:xfrm>
          <a:prstGeom prst="rect">
            <a:avLst/>
          </a:prstGeom>
          <a:noFill/>
        </p:spPr>
        <p:txBody>
          <a:bodyPr wrap="square" rtlCol="0">
            <a:spAutoFit/>
          </a:bodyPr>
          <a:lstStyle/>
          <a:p>
            <a:r>
              <a:rPr lang="en-US" altLang="zh-CN" sz="2800" dirty="0"/>
              <a:t>11.</a:t>
            </a:r>
            <a:r>
              <a:rPr lang="zh-CN" altLang="en-US" sz="2800" dirty="0"/>
              <a:t>按流程执行所有操作</a:t>
            </a:r>
          </a:p>
          <a:p>
            <a:r>
              <a:rPr lang="zh-CN" altLang="en-US" sz="2800" dirty="0"/>
              <a:t>选择该操作，即按照顺序执行菜单中的“</a:t>
            </a:r>
            <a:r>
              <a:rPr lang="en-US" altLang="zh-CN" sz="2800" dirty="0"/>
              <a:t>2.</a:t>
            </a:r>
            <a:r>
              <a:rPr lang="zh-CN" altLang="en-US" sz="2800" dirty="0"/>
              <a:t>统计字符频率”、“</a:t>
            </a:r>
            <a:r>
              <a:rPr lang="en-US" altLang="zh-CN" sz="2800" dirty="0"/>
              <a:t>3.</a:t>
            </a:r>
            <a:r>
              <a:rPr lang="zh-CN" altLang="en-US" sz="2800" dirty="0"/>
              <a:t>创建</a:t>
            </a:r>
            <a:r>
              <a:rPr lang="en-US" altLang="zh-CN" sz="2800" dirty="0"/>
              <a:t>Huffman</a:t>
            </a:r>
            <a:r>
              <a:rPr lang="zh-CN" altLang="en-US" sz="2800" dirty="0"/>
              <a:t>树”、“</a:t>
            </a:r>
            <a:r>
              <a:rPr lang="en-US" altLang="zh-CN" sz="2800" dirty="0"/>
              <a:t>4.</a:t>
            </a:r>
            <a:r>
              <a:rPr lang="zh-CN" altLang="en-US" sz="2800" dirty="0"/>
              <a:t>求每个字符的</a:t>
            </a:r>
            <a:r>
              <a:rPr lang="en-US" altLang="zh-CN" sz="2800" dirty="0"/>
              <a:t>Huffman</a:t>
            </a:r>
            <a:r>
              <a:rPr lang="zh-CN" altLang="en-US" sz="2800" dirty="0"/>
              <a:t>编码”、“</a:t>
            </a:r>
            <a:r>
              <a:rPr lang="en-US" altLang="zh-CN" sz="2800" dirty="0"/>
              <a:t>5.</a:t>
            </a:r>
            <a:r>
              <a:rPr lang="zh-CN" altLang="en-US" sz="2800" dirty="0"/>
              <a:t>对文件进行</a:t>
            </a:r>
            <a:r>
              <a:rPr lang="en-US" altLang="zh-CN" sz="2800" dirty="0"/>
              <a:t>Huffman</a:t>
            </a:r>
            <a:r>
              <a:rPr lang="zh-CN" altLang="en-US" sz="2800" dirty="0"/>
              <a:t>编码”、“</a:t>
            </a:r>
            <a:r>
              <a:rPr lang="en-US" altLang="zh-CN" sz="2800" dirty="0"/>
              <a:t>6.</a:t>
            </a:r>
            <a:r>
              <a:rPr lang="zh-CN" altLang="en-US" sz="2800" dirty="0"/>
              <a:t>根据编码生成</a:t>
            </a:r>
            <a:r>
              <a:rPr lang="en-US" altLang="zh-CN" sz="2800" dirty="0"/>
              <a:t>.</a:t>
            </a:r>
            <a:r>
              <a:rPr lang="en-US" altLang="zh-CN" sz="2800" dirty="0" err="1"/>
              <a:t>huf</a:t>
            </a:r>
            <a:r>
              <a:rPr lang="zh-CN" altLang="en-US" sz="2800" dirty="0"/>
              <a:t>文件”、“</a:t>
            </a:r>
            <a:r>
              <a:rPr lang="en-US" altLang="zh-CN" sz="2800" dirty="0"/>
              <a:t>7.</a:t>
            </a:r>
            <a:r>
              <a:rPr lang="zh-CN" altLang="en-US" sz="2800" dirty="0"/>
              <a:t>计算</a:t>
            </a:r>
            <a:r>
              <a:rPr lang="en-US" altLang="zh-CN" sz="2800" dirty="0"/>
              <a:t>Huffman</a:t>
            </a:r>
            <a:r>
              <a:rPr lang="zh-CN" altLang="en-US" sz="2800" dirty="0"/>
              <a:t>压缩率”、“</a:t>
            </a:r>
            <a:r>
              <a:rPr lang="en-US" altLang="zh-CN" sz="2800" dirty="0"/>
              <a:t>8.</a:t>
            </a:r>
            <a:r>
              <a:rPr lang="zh-CN" altLang="en-US" sz="2800" dirty="0"/>
              <a:t>根据编码翻译</a:t>
            </a:r>
            <a:r>
              <a:rPr lang="en-US" altLang="zh-CN" sz="2800" dirty="0"/>
              <a:t>.</a:t>
            </a:r>
            <a:r>
              <a:rPr lang="en-US" altLang="zh-CN" sz="2800" dirty="0" err="1"/>
              <a:t>huf</a:t>
            </a:r>
            <a:r>
              <a:rPr lang="zh-CN" altLang="en-US" sz="2800" dirty="0"/>
              <a:t>文件”、“</a:t>
            </a:r>
            <a:r>
              <a:rPr lang="en-US" altLang="zh-CN" sz="2800" dirty="0"/>
              <a:t>9.</a:t>
            </a:r>
            <a:r>
              <a:rPr lang="zh-CN" altLang="en-US" sz="2800" dirty="0"/>
              <a:t>对翻译得到的文件进行解码”、“</a:t>
            </a:r>
            <a:r>
              <a:rPr lang="en-US" altLang="zh-CN" sz="2800" dirty="0"/>
              <a:t>10.</a:t>
            </a:r>
            <a:r>
              <a:rPr lang="zh-CN" altLang="en-US" sz="2800" dirty="0"/>
              <a:t>比较输入文件与输出文件”</a:t>
            </a:r>
          </a:p>
          <a:p>
            <a:endParaRPr lang="zh-CN" altLang="en-US" sz="2800" dirty="0"/>
          </a:p>
          <a:p>
            <a:r>
              <a:rPr lang="en-US" altLang="zh-CN" sz="2800" dirty="0"/>
              <a:t>12.</a:t>
            </a:r>
            <a:r>
              <a:rPr lang="zh-CN" altLang="en-US" sz="2800" dirty="0"/>
              <a:t>退出程序</a:t>
            </a:r>
          </a:p>
          <a:p>
            <a:r>
              <a:rPr lang="zh-CN" altLang="en-US" sz="2800" dirty="0"/>
              <a:t>选择该操作，即执行</a:t>
            </a:r>
            <a:r>
              <a:rPr lang="en-US" altLang="zh-CN" sz="2800" dirty="0"/>
              <a:t>exit()</a:t>
            </a:r>
            <a:r>
              <a:rPr lang="zh-CN" altLang="en-US" sz="2800" dirty="0"/>
              <a:t>函数，完全关闭并退出程序。</a:t>
            </a:r>
          </a:p>
        </p:txBody>
      </p:sp>
    </p:spTree>
    <p:extLst>
      <p:ext uri="{BB962C8B-B14F-4D97-AF65-F5344CB8AC3E}">
        <p14:creationId xmlns:p14="http://schemas.microsoft.com/office/powerpoint/2010/main" val="316489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wipe(left)">
                                      <p:cBhvr>
                                        <p:cTn id="13" dur="500"/>
                                        <p:tgtEl>
                                          <p:spTgt spid="2">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left)">
                                      <p:cBhvr>
                                        <p:cTn id="1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程序执行结果</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pic>
        <p:nvPicPr>
          <p:cNvPr id="16" name="图片 15" descr="C:\Users\陈扬cyX\Desktop\哈夫曼编码\5生成.huf文件\Debug\5生成.huf文件.exe">
            <a:extLst>
              <a:ext uri="{FF2B5EF4-FFF2-40B4-BE49-F238E27FC236}">
                <a16:creationId xmlns:a16="http://schemas.microsoft.com/office/drawing/2014/main" id="{2943F420-D557-4DE9-825C-BF50E07D3D1E}"/>
              </a:ext>
            </a:extLst>
          </p:cNvPr>
          <p:cNvPicPr/>
          <p:nvPr/>
        </p:nvPicPr>
        <p:blipFill>
          <a:blip r:embed="rId2"/>
          <a:stretch>
            <a:fillRect/>
          </a:stretch>
        </p:blipFill>
        <p:spPr>
          <a:xfrm>
            <a:off x="1524000" y="1241429"/>
            <a:ext cx="8186283" cy="5279031"/>
          </a:xfrm>
          <a:prstGeom prst="rect">
            <a:avLst/>
          </a:prstGeom>
        </p:spPr>
      </p:pic>
      <p:sp>
        <p:nvSpPr>
          <p:cNvPr id="3" name="文本框 2">
            <a:extLst>
              <a:ext uri="{FF2B5EF4-FFF2-40B4-BE49-F238E27FC236}">
                <a16:creationId xmlns:a16="http://schemas.microsoft.com/office/drawing/2014/main" id="{BAA8CB3C-3929-4453-B6AA-7F86F93D129D}"/>
              </a:ext>
            </a:extLst>
          </p:cNvPr>
          <p:cNvSpPr txBox="1"/>
          <p:nvPr/>
        </p:nvSpPr>
        <p:spPr>
          <a:xfrm>
            <a:off x="1108363" y="1241429"/>
            <a:ext cx="10095931" cy="4154984"/>
          </a:xfrm>
          <a:prstGeom prst="rect">
            <a:avLst/>
          </a:prstGeom>
          <a:noFill/>
        </p:spPr>
        <p:txBody>
          <a:bodyPr wrap="square" rtlCol="0">
            <a:spAutoFit/>
          </a:bodyPr>
          <a:lstStyle/>
          <a:p>
            <a:r>
              <a:rPr lang="zh-CN" altLang="en-US" sz="2400" dirty="0">
                <a:latin typeface="+mn-ea"/>
              </a:rPr>
              <a:t>为确保程序文件的不丢失及恢复，引入了“对未完成任务的恢复处理”操作，该操作在菜单中无选项，会在程序启动时自动执行。</a:t>
            </a:r>
          </a:p>
          <a:p>
            <a:r>
              <a:rPr lang="zh-CN" altLang="en-US" sz="2400" dirty="0">
                <a:latin typeface="+mn-ea"/>
              </a:rPr>
              <a:t>通过判断程序目录下</a:t>
            </a:r>
            <a:r>
              <a:rPr lang="en-US" altLang="zh-CN" sz="2400" dirty="0" err="1">
                <a:latin typeface="+mn-ea"/>
              </a:rPr>
              <a:t>huffman_temp</a:t>
            </a:r>
            <a:r>
              <a:rPr lang="en-US" altLang="zh-CN" sz="2400" dirty="0">
                <a:latin typeface="+mn-ea"/>
              </a:rPr>
              <a:t>\char_number.txt</a:t>
            </a:r>
            <a:r>
              <a:rPr lang="zh-CN" altLang="en-US" sz="2400" dirty="0">
                <a:latin typeface="+mn-ea"/>
              </a:rPr>
              <a:t>文件是否存在，来判断该程序是否是第一次运行。若该文件存在，则说明程序已经运行过，且留有信息文档。此时，程序将会询问用户，是否继续上一次的任务。如果输入</a:t>
            </a:r>
            <a:r>
              <a:rPr lang="en-US" altLang="zh-CN" sz="2400" dirty="0">
                <a:latin typeface="+mn-ea"/>
              </a:rPr>
              <a:t>1</a:t>
            </a:r>
            <a:r>
              <a:rPr lang="zh-CN" altLang="en-US" sz="2400" dirty="0">
                <a:latin typeface="+mn-ea"/>
              </a:rPr>
              <a:t>，确定继续执行，则程序将会跳过菜单步骤，直接读取</a:t>
            </a:r>
            <a:r>
              <a:rPr lang="en-US" altLang="zh-CN" sz="2400" dirty="0" err="1">
                <a:latin typeface="+mn-ea"/>
              </a:rPr>
              <a:t>huffman_temp</a:t>
            </a:r>
            <a:r>
              <a:rPr lang="en-US" altLang="zh-CN" sz="2400" dirty="0">
                <a:latin typeface="+mn-ea"/>
              </a:rPr>
              <a:t>\char_number.txt</a:t>
            </a:r>
            <a:r>
              <a:rPr lang="zh-CN" altLang="en-US" sz="2400" dirty="0">
                <a:latin typeface="+mn-ea"/>
              </a:rPr>
              <a:t>中的信息，按顺序执行“</a:t>
            </a:r>
            <a:r>
              <a:rPr lang="en-US" altLang="zh-CN" sz="2400" dirty="0">
                <a:latin typeface="+mn-ea"/>
              </a:rPr>
              <a:t>3.</a:t>
            </a:r>
            <a:r>
              <a:rPr lang="zh-CN" altLang="en-US" sz="2400" dirty="0">
                <a:latin typeface="+mn-ea"/>
              </a:rPr>
              <a:t>创建</a:t>
            </a:r>
            <a:r>
              <a:rPr lang="en-US" altLang="zh-CN" sz="2400" dirty="0">
                <a:latin typeface="+mn-ea"/>
              </a:rPr>
              <a:t>Huffman</a:t>
            </a:r>
            <a:r>
              <a:rPr lang="zh-CN" altLang="en-US" sz="2400" dirty="0">
                <a:latin typeface="+mn-ea"/>
              </a:rPr>
              <a:t>树”、“</a:t>
            </a:r>
            <a:r>
              <a:rPr lang="en-US" altLang="zh-CN" sz="2400" dirty="0">
                <a:latin typeface="+mn-ea"/>
              </a:rPr>
              <a:t>4.</a:t>
            </a:r>
            <a:r>
              <a:rPr lang="zh-CN" altLang="en-US" sz="2400" dirty="0">
                <a:latin typeface="+mn-ea"/>
              </a:rPr>
              <a:t>求每个字符的</a:t>
            </a:r>
            <a:r>
              <a:rPr lang="en-US" altLang="zh-CN" sz="2400" dirty="0">
                <a:latin typeface="+mn-ea"/>
              </a:rPr>
              <a:t>Huffman</a:t>
            </a:r>
            <a:r>
              <a:rPr lang="zh-CN" altLang="en-US" sz="2400" dirty="0">
                <a:latin typeface="+mn-ea"/>
              </a:rPr>
              <a:t>编码”、“</a:t>
            </a:r>
            <a:r>
              <a:rPr lang="en-US" altLang="zh-CN" sz="2400" dirty="0">
                <a:latin typeface="+mn-ea"/>
              </a:rPr>
              <a:t>5.</a:t>
            </a:r>
            <a:r>
              <a:rPr lang="zh-CN" altLang="en-US" sz="2400" dirty="0">
                <a:latin typeface="+mn-ea"/>
              </a:rPr>
              <a:t>对文件进行</a:t>
            </a:r>
            <a:r>
              <a:rPr lang="en-US" altLang="zh-CN" sz="2400" dirty="0">
                <a:latin typeface="+mn-ea"/>
              </a:rPr>
              <a:t>Huffman</a:t>
            </a:r>
            <a:r>
              <a:rPr lang="zh-CN" altLang="en-US" sz="2400" dirty="0">
                <a:latin typeface="+mn-ea"/>
              </a:rPr>
              <a:t>编码”、“</a:t>
            </a:r>
            <a:r>
              <a:rPr lang="en-US" altLang="zh-CN" sz="2400" dirty="0">
                <a:latin typeface="+mn-ea"/>
              </a:rPr>
              <a:t>6.</a:t>
            </a:r>
            <a:r>
              <a:rPr lang="zh-CN" altLang="en-US" sz="2400" dirty="0">
                <a:latin typeface="+mn-ea"/>
              </a:rPr>
              <a:t>根据编码生成</a:t>
            </a:r>
            <a:r>
              <a:rPr lang="en-US" altLang="zh-CN" sz="2400" dirty="0">
                <a:latin typeface="+mn-ea"/>
              </a:rPr>
              <a:t>.</a:t>
            </a:r>
            <a:r>
              <a:rPr lang="en-US" altLang="zh-CN" sz="2400" dirty="0" err="1">
                <a:latin typeface="+mn-ea"/>
              </a:rPr>
              <a:t>huf</a:t>
            </a:r>
            <a:r>
              <a:rPr lang="zh-CN" altLang="en-US" sz="2400" dirty="0">
                <a:latin typeface="+mn-ea"/>
              </a:rPr>
              <a:t>文件”、“</a:t>
            </a:r>
            <a:r>
              <a:rPr lang="en-US" altLang="zh-CN" sz="2400" dirty="0">
                <a:latin typeface="+mn-ea"/>
              </a:rPr>
              <a:t>7.</a:t>
            </a:r>
            <a:r>
              <a:rPr lang="zh-CN" altLang="en-US" sz="2400" dirty="0">
                <a:latin typeface="+mn-ea"/>
              </a:rPr>
              <a:t>计算</a:t>
            </a:r>
            <a:r>
              <a:rPr lang="en-US" altLang="zh-CN" sz="2400" dirty="0">
                <a:latin typeface="+mn-ea"/>
              </a:rPr>
              <a:t>Huffman</a:t>
            </a:r>
            <a:r>
              <a:rPr lang="zh-CN" altLang="en-US" sz="2400" dirty="0">
                <a:latin typeface="+mn-ea"/>
              </a:rPr>
              <a:t>压缩率”、“</a:t>
            </a:r>
            <a:r>
              <a:rPr lang="en-US" altLang="zh-CN" sz="2400" dirty="0">
                <a:latin typeface="+mn-ea"/>
              </a:rPr>
              <a:t>8.</a:t>
            </a:r>
            <a:r>
              <a:rPr lang="zh-CN" altLang="en-US" sz="2400" dirty="0">
                <a:latin typeface="+mn-ea"/>
              </a:rPr>
              <a:t>根据编码翻译</a:t>
            </a:r>
            <a:r>
              <a:rPr lang="en-US" altLang="zh-CN" sz="2400" dirty="0">
                <a:latin typeface="+mn-ea"/>
              </a:rPr>
              <a:t>.</a:t>
            </a:r>
            <a:r>
              <a:rPr lang="en-US" altLang="zh-CN" sz="2400" dirty="0" err="1">
                <a:latin typeface="+mn-ea"/>
              </a:rPr>
              <a:t>huf</a:t>
            </a:r>
            <a:r>
              <a:rPr lang="zh-CN" altLang="en-US" sz="2400" dirty="0">
                <a:latin typeface="+mn-ea"/>
              </a:rPr>
              <a:t>文件”、“</a:t>
            </a:r>
            <a:r>
              <a:rPr lang="en-US" altLang="zh-CN" sz="2400" dirty="0">
                <a:latin typeface="+mn-ea"/>
              </a:rPr>
              <a:t>9.</a:t>
            </a:r>
            <a:r>
              <a:rPr lang="zh-CN" altLang="en-US" sz="2400" dirty="0">
                <a:latin typeface="+mn-ea"/>
              </a:rPr>
              <a:t>对翻译得到的文件进行解码”、“</a:t>
            </a:r>
            <a:r>
              <a:rPr lang="en-US" altLang="zh-CN" sz="2400" dirty="0">
                <a:latin typeface="+mn-ea"/>
              </a:rPr>
              <a:t>10.</a:t>
            </a:r>
            <a:r>
              <a:rPr lang="zh-CN" altLang="en-US" sz="2400" dirty="0">
                <a:latin typeface="+mn-ea"/>
              </a:rPr>
              <a:t>比较输入文件与输出文件”。</a:t>
            </a:r>
          </a:p>
          <a:p>
            <a:endParaRPr lang="zh-CN" altLang="en-US" sz="2400" dirty="0">
              <a:latin typeface="+mn-ea"/>
            </a:endParaRPr>
          </a:p>
        </p:txBody>
      </p:sp>
    </p:spTree>
    <p:extLst>
      <p:ext uri="{BB962C8B-B14F-4D97-AF65-F5344CB8AC3E}">
        <p14:creationId xmlns:p14="http://schemas.microsoft.com/office/powerpoint/2010/main" val="79365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结果分析</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A7CFD0EE-9908-46CC-8E36-E82AD7527D1F}"/>
              </a:ext>
            </a:extLst>
          </p:cNvPr>
          <p:cNvSpPr txBox="1"/>
          <p:nvPr/>
        </p:nvSpPr>
        <p:spPr>
          <a:xfrm>
            <a:off x="1490663" y="1040371"/>
            <a:ext cx="7919555" cy="1200329"/>
          </a:xfrm>
          <a:prstGeom prst="rect">
            <a:avLst/>
          </a:prstGeom>
          <a:noFill/>
        </p:spPr>
        <p:txBody>
          <a:bodyPr wrap="square" rtlCol="0">
            <a:spAutoFit/>
          </a:bodyPr>
          <a:lstStyle/>
          <a:p>
            <a:r>
              <a:rPr lang="zh-CN" altLang="zh-CN" sz="2400" dirty="0">
                <a:latin typeface="Times New Roman" panose="02020603050405020304" pitchFamily="18" charset="0"/>
                <a:cs typeface="Times New Roman" panose="02020603050405020304" pitchFamily="18" charset="0"/>
              </a:rPr>
              <a:t>使用</a:t>
            </a:r>
            <a:r>
              <a:rPr lang="en-US" altLang="zh-CN" sz="2400" dirty="0">
                <a:latin typeface="Times New Roman" panose="02020603050405020304" pitchFamily="18" charset="0"/>
                <a:cs typeface="Times New Roman" panose="02020603050405020304" pitchFamily="18" charset="0"/>
              </a:rPr>
              <a:t>Huffman</a:t>
            </a:r>
            <a:r>
              <a:rPr lang="zh-CN" altLang="zh-CN" sz="2400" dirty="0">
                <a:latin typeface="Times New Roman" panose="02020603050405020304" pitchFamily="18" charset="0"/>
                <a:cs typeface="Times New Roman" panose="02020603050405020304" pitchFamily="18" charset="0"/>
              </a:rPr>
              <a:t>编码对文本进行压缩的效果与多方面因素有关。</a:t>
            </a:r>
            <a:r>
              <a:rPr lang="zh-CN" altLang="zh-CN" sz="2400" b="1" dirty="0">
                <a:solidFill>
                  <a:srgbClr val="FF0000"/>
                </a:solidFill>
                <a:latin typeface="Times New Roman" panose="02020603050405020304" pitchFamily="18" charset="0"/>
                <a:cs typeface="Times New Roman" panose="02020603050405020304" pitchFamily="18" charset="0"/>
              </a:rPr>
              <a:t>文本长度、字符种类及字符的出现频率（权值）</a:t>
            </a:r>
            <a:r>
              <a:rPr lang="zh-CN" altLang="zh-CN" sz="2400" dirty="0">
                <a:latin typeface="Times New Roman" panose="02020603050405020304" pitchFamily="18" charset="0"/>
                <a:cs typeface="Times New Roman" panose="02020603050405020304" pitchFamily="18" charset="0"/>
              </a:rPr>
              <a:t>对文件的压缩率有着很大的影响。</a:t>
            </a:r>
          </a:p>
        </p:txBody>
      </p:sp>
      <p:pic>
        <p:nvPicPr>
          <p:cNvPr id="4" name="图片 3">
            <a:extLst>
              <a:ext uri="{FF2B5EF4-FFF2-40B4-BE49-F238E27FC236}">
                <a16:creationId xmlns:a16="http://schemas.microsoft.com/office/drawing/2014/main" id="{C25BF114-AC18-4B96-B16E-D285E6E33C02}"/>
              </a:ext>
            </a:extLst>
          </p:cNvPr>
          <p:cNvPicPr>
            <a:picLocks noChangeAspect="1"/>
          </p:cNvPicPr>
          <p:nvPr/>
        </p:nvPicPr>
        <p:blipFill>
          <a:blip r:embed="rId2"/>
          <a:stretch>
            <a:fillRect/>
          </a:stretch>
        </p:blipFill>
        <p:spPr>
          <a:xfrm>
            <a:off x="470112" y="2347749"/>
            <a:ext cx="4645115" cy="3377918"/>
          </a:xfrm>
          <a:prstGeom prst="rect">
            <a:avLst/>
          </a:prstGeom>
        </p:spPr>
      </p:pic>
      <p:pic>
        <p:nvPicPr>
          <p:cNvPr id="6" name="图片 5">
            <a:extLst>
              <a:ext uri="{FF2B5EF4-FFF2-40B4-BE49-F238E27FC236}">
                <a16:creationId xmlns:a16="http://schemas.microsoft.com/office/drawing/2014/main" id="{5BFAC43B-2E37-4F10-80F6-9F475F4C11F5}"/>
              </a:ext>
            </a:extLst>
          </p:cNvPr>
          <p:cNvPicPr>
            <a:picLocks noChangeAspect="1"/>
          </p:cNvPicPr>
          <p:nvPr/>
        </p:nvPicPr>
        <p:blipFill>
          <a:blip r:embed="rId3"/>
          <a:stretch>
            <a:fillRect/>
          </a:stretch>
        </p:blipFill>
        <p:spPr>
          <a:xfrm>
            <a:off x="736801" y="2651707"/>
            <a:ext cx="4645115" cy="3377918"/>
          </a:xfrm>
          <a:prstGeom prst="rect">
            <a:avLst/>
          </a:prstGeom>
        </p:spPr>
      </p:pic>
      <p:pic>
        <p:nvPicPr>
          <p:cNvPr id="8" name="图片 7">
            <a:extLst>
              <a:ext uri="{FF2B5EF4-FFF2-40B4-BE49-F238E27FC236}">
                <a16:creationId xmlns:a16="http://schemas.microsoft.com/office/drawing/2014/main" id="{7DE4B7FF-EAB1-42C5-81FF-E6393A71FA2E}"/>
              </a:ext>
            </a:extLst>
          </p:cNvPr>
          <p:cNvPicPr>
            <a:picLocks noChangeAspect="1"/>
          </p:cNvPicPr>
          <p:nvPr/>
        </p:nvPicPr>
        <p:blipFill>
          <a:blip r:embed="rId4"/>
          <a:stretch>
            <a:fillRect/>
          </a:stretch>
        </p:blipFill>
        <p:spPr>
          <a:xfrm>
            <a:off x="1003490" y="2929831"/>
            <a:ext cx="4645115" cy="3377918"/>
          </a:xfrm>
          <a:prstGeom prst="rect">
            <a:avLst/>
          </a:prstGeom>
        </p:spPr>
      </p:pic>
      <p:pic>
        <p:nvPicPr>
          <p:cNvPr id="10" name="图片 9">
            <a:extLst>
              <a:ext uri="{FF2B5EF4-FFF2-40B4-BE49-F238E27FC236}">
                <a16:creationId xmlns:a16="http://schemas.microsoft.com/office/drawing/2014/main" id="{0DCB3F67-D887-4A4A-A8D1-010F613125F1}"/>
              </a:ext>
            </a:extLst>
          </p:cNvPr>
          <p:cNvPicPr>
            <a:picLocks noChangeAspect="1"/>
          </p:cNvPicPr>
          <p:nvPr/>
        </p:nvPicPr>
        <p:blipFill>
          <a:blip r:embed="rId5"/>
          <a:stretch>
            <a:fillRect/>
          </a:stretch>
        </p:blipFill>
        <p:spPr>
          <a:xfrm>
            <a:off x="1298575" y="3219305"/>
            <a:ext cx="4715360" cy="3429000"/>
          </a:xfrm>
          <a:prstGeom prst="rect">
            <a:avLst/>
          </a:prstGeom>
        </p:spPr>
      </p:pic>
      <p:pic>
        <p:nvPicPr>
          <p:cNvPr id="12" name="图片 11">
            <a:extLst>
              <a:ext uri="{FF2B5EF4-FFF2-40B4-BE49-F238E27FC236}">
                <a16:creationId xmlns:a16="http://schemas.microsoft.com/office/drawing/2014/main" id="{1CAEEDAE-6664-4B75-9FC5-D1304AB8FF37}"/>
              </a:ext>
            </a:extLst>
          </p:cNvPr>
          <p:cNvPicPr>
            <a:picLocks noChangeAspect="1"/>
          </p:cNvPicPr>
          <p:nvPr/>
        </p:nvPicPr>
        <p:blipFill>
          <a:blip r:embed="rId6"/>
          <a:stretch>
            <a:fillRect/>
          </a:stretch>
        </p:blipFill>
        <p:spPr>
          <a:xfrm>
            <a:off x="1619754" y="3508779"/>
            <a:ext cx="4715360" cy="3429000"/>
          </a:xfrm>
          <a:prstGeom prst="rect">
            <a:avLst/>
          </a:prstGeom>
        </p:spPr>
      </p:pic>
      <p:pic>
        <p:nvPicPr>
          <p:cNvPr id="14" name="图片 13">
            <a:extLst>
              <a:ext uri="{FF2B5EF4-FFF2-40B4-BE49-F238E27FC236}">
                <a16:creationId xmlns:a16="http://schemas.microsoft.com/office/drawing/2014/main" id="{D9479D3B-35FF-43EE-A479-68EAE1793130}"/>
              </a:ext>
            </a:extLst>
          </p:cNvPr>
          <p:cNvPicPr>
            <a:picLocks noChangeAspect="1"/>
          </p:cNvPicPr>
          <p:nvPr/>
        </p:nvPicPr>
        <p:blipFill>
          <a:blip r:embed="rId7"/>
          <a:stretch>
            <a:fillRect/>
          </a:stretch>
        </p:blipFill>
        <p:spPr>
          <a:xfrm>
            <a:off x="6396233" y="2292391"/>
            <a:ext cx="4645115" cy="3377918"/>
          </a:xfrm>
          <a:prstGeom prst="rect">
            <a:avLst/>
          </a:prstGeom>
        </p:spPr>
      </p:pic>
      <p:pic>
        <p:nvPicPr>
          <p:cNvPr id="16" name="图片 15">
            <a:extLst>
              <a:ext uri="{FF2B5EF4-FFF2-40B4-BE49-F238E27FC236}">
                <a16:creationId xmlns:a16="http://schemas.microsoft.com/office/drawing/2014/main" id="{CB659FBD-F7DB-4DF3-B555-A6E30437792D}"/>
              </a:ext>
            </a:extLst>
          </p:cNvPr>
          <p:cNvPicPr>
            <a:picLocks noChangeAspect="1"/>
          </p:cNvPicPr>
          <p:nvPr/>
        </p:nvPicPr>
        <p:blipFill>
          <a:blip r:embed="rId8"/>
          <a:stretch>
            <a:fillRect/>
          </a:stretch>
        </p:blipFill>
        <p:spPr>
          <a:xfrm>
            <a:off x="6644345" y="2656019"/>
            <a:ext cx="4544165" cy="3304508"/>
          </a:xfrm>
          <a:prstGeom prst="rect">
            <a:avLst/>
          </a:prstGeom>
        </p:spPr>
      </p:pic>
      <p:pic>
        <p:nvPicPr>
          <p:cNvPr id="18" name="图片 17">
            <a:extLst>
              <a:ext uri="{FF2B5EF4-FFF2-40B4-BE49-F238E27FC236}">
                <a16:creationId xmlns:a16="http://schemas.microsoft.com/office/drawing/2014/main" id="{F97ABADB-C7AD-4A00-B501-D3127AA14177}"/>
              </a:ext>
            </a:extLst>
          </p:cNvPr>
          <p:cNvPicPr>
            <a:picLocks noChangeAspect="1"/>
          </p:cNvPicPr>
          <p:nvPr/>
        </p:nvPicPr>
        <p:blipFill>
          <a:blip r:embed="rId9"/>
          <a:stretch>
            <a:fillRect/>
          </a:stretch>
        </p:blipFill>
        <p:spPr>
          <a:xfrm>
            <a:off x="6884278" y="2969928"/>
            <a:ext cx="4570921" cy="3323965"/>
          </a:xfrm>
          <a:prstGeom prst="rect">
            <a:avLst/>
          </a:prstGeom>
        </p:spPr>
      </p:pic>
      <p:pic>
        <p:nvPicPr>
          <p:cNvPr id="20" name="图片 19">
            <a:extLst>
              <a:ext uri="{FF2B5EF4-FFF2-40B4-BE49-F238E27FC236}">
                <a16:creationId xmlns:a16="http://schemas.microsoft.com/office/drawing/2014/main" id="{FF71FD32-ABF0-49F1-A1F3-3FE5A8BC254C}"/>
              </a:ext>
            </a:extLst>
          </p:cNvPr>
          <p:cNvPicPr>
            <a:picLocks noChangeAspect="1"/>
          </p:cNvPicPr>
          <p:nvPr/>
        </p:nvPicPr>
        <p:blipFill>
          <a:blip r:embed="rId10"/>
          <a:stretch>
            <a:fillRect/>
          </a:stretch>
        </p:blipFill>
        <p:spPr>
          <a:xfrm>
            <a:off x="7133154" y="3283491"/>
            <a:ext cx="4570922" cy="3323965"/>
          </a:xfrm>
          <a:prstGeom prst="rect">
            <a:avLst/>
          </a:prstGeom>
        </p:spPr>
      </p:pic>
      <p:pic>
        <p:nvPicPr>
          <p:cNvPr id="22" name="图片 21">
            <a:extLst>
              <a:ext uri="{FF2B5EF4-FFF2-40B4-BE49-F238E27FC236}">
                <a16:creationId xmlns:a16="http://schemas.microsoft.com/office/drawing/2014/main" id="{DC14AAB2-5AB6-4107-8A10-297F73FC99D5}"/>
              </a:ext>
            </a:extLst>
          </p:cNvPr>
          <p:cNvPicPr>
            <a:picLocks noChangeAspect="1"/>
          </p:cNvPicPr>
          <p:nvPr/>
        </p:nvPicPr>
        <p:blipFill>
          <a:blip r:embed="rId11"/>
          <a:stretch>
            <a:fillRect/>
          </a:stretch>
        </p:blipFill>
        <p:spPr>
          <a:xfrm>
            <a:off x="7381893" y="3570188"/>
            <a:ext cx="4507833" cy="3278087"/>
          </a:xfrm>
          <a:prstGeom prst="rect">
            <a:avLst/>
          </a:prstGeom>
        </p:spPr>
      </p:pic>
    </p:spTree>
    <p:extLst>
      <p:ext uri="{BB962C8B-B14F-4D97-AF65-F5344CB8AC3E}">
        <p14:creationId xmlns:p14="http://schemas.microsoft.com/office/powerpoint/2010/main" val="248236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文件压缩率</a:t>
            </a:r>
            <a:endParaRPr lang="en-US" altLang="zh-CN"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graphicFrame>
        <p:nvGraphicFramePr>
          <p:cNvPr id="3" name="表格 2">
            <a:extLst>
              <a:ext uri="{FF2B5EF4-FFF2-40B4-BE49-F238E27FC236}">
                <a16:creationId xmlns:a16="http://schemas.microsoft.com/office/drawing/2014/main" id="{2FFB8F57-8BCA-4B30-B064-AB4887C10F97}"/>
              </a:ext>
            </a:extLst>
          </p:cNvPr>
          <p:cNvGraphicFramePr>
            <a:graphicFrameLocks noGrp="1"/>
          </p:cNvGraphicFramePr>
          <p:nvPr>
            <p:extLst>
              <p:ext uri="{D42A27DB-BD31-4B8C-83A1-F6EECF244321}">
                <p14:modId xmlns:p14="http://schemas.microsoft.com/office/powerpoint/2010/main" val="1358227127"/>
              </p:ext>
            </p:extLst>
          </p:nvPr>
        </p:nvGraphicFramePr>
        <p:xfrm>
          <a:off x="76228" y="1925879"/>
          <a:ext cx="11995754" cy="3969889"/>
        </p:xfrm>
        <a:graphic>
          <a:graphicData uri="http://schemas.openxmlformats.org/drawingml/2006/table">
            <a:tbl>
              <a:tblPr firstRow="1" firstCol="1" bandRow="1">
                <a:tableStyleId>{00A15C55-8517-42AA-B614-E9B94910E393}</a:tableStyleId>
              </a:tblPr>
              <a:tblGrid>
                <a:gridCol w="914078">
                  <a:extLst>
                    <a:ext uri="{9D8B030D-6E8A-4147-A177-3AD203B41FA5}">
                      <a16:colId xmlns:a16="http://schemas.microsoft.com/office/drawing/2014/main" val="121651061"/>
                    </a:ext>
                  </a:extLst>
                </a:gridCol>
                <a:gridCol w="1518662">
                  <a:extLst>
                    <a:ext uri="{9D8B030D-6E8A-4147-A177-3AD203B41FA5}">
                      <a16:colId xmlns:a16="http://schemas.microsoft.com/office/drawing/2014/main" val="562699749"/>
                    </a:ext>
                  </a:extLst>
                </a:gridCol>
                <a:gridCol w="1518662">
                  <a:extLst>
                    <a:ext uri="{9D8B030D-6E8A-4147-A177-3AD203B41FA5}">
                      <a16:colId xmlns:a16="http://schemas.microsoft.com/office/drawing/2014/main" val="1836509376"/>
                    </a:ext>
                  </a:extLst>
                </a:gridCol>
                <a:gridCol w="1895329">
                  <a:extLst>
                    <a:ext uri="{9D8B030D-6E8A-4147-A177-3AD203B41FA5}">
                      <a16:colId xmlns:a16="http://schemas.microsoft.com/office/drawing/2014/main" val="411336455"/>
                    </a:ext>
                  </a:extLst>
                </a:gridCol>
                <a:gridCol w="1996094">
                  <a:extLst>
                    <a:ext uri="{9D8B030D-6E8A-4147-A177-3AD203B41FA5}">
                      <a16:colId xmlns:a16="http://schemas.microsoft.com/office/drawing/2014/main" val="3173134962"/>
                    </a:ext>
                  </a:extLst>
                </a:gridCol>
                <a:gridCol w="1242759">
                  <a:extLst>
                    <a:ext uri="{9D8B030D-6E8A-4147-A177-3AD203B41FA5}">
                      <a16:colId xmlns:a16="http://schemas.microsoft.com/office/drawing/2014/main" val="1123907024"/>
                    </a:ext>
                  </a:extLst>
                </a:gridCol>
                <a:gridCol w="1518662">
                  <a:extLst>
                    <a:ext uri="{9D8B030D-6E8A-4147-A177-3AD203B41FA5}">
                      <a16:colId xmlns:a16="http://schemas.microsoft.com/office/drawing/2014/main" val="3249412207"/>
                    </a:ext>
                  </a:extLst>
                </a:gridCol>
                <a:gridCol w="1391508">
                  <a:extLst>
                    <a:ext uri="{9D8B030D-6E8A-4147-A177-3AD203B41FA5}">
                      <a16:colId xmlns:a16="http://schemas.microsoft.com/office/drawing/2014/main" val="790534617"/>
                    </a:ext>
                  </a:extLst>
                </a:gridCol>
              </a:tblGrid>
              <a:tr h="360899">
                <a:tc>
                  <a:txBody>
                    <a:bodyPr/>
                    <a:lstStyle/>
                    <a:p>
                      <a:pPr algn="l">
                        <a:spcAft>
                          <a:spcPts val="0"/>
                        </a:spcAft>
                      </a:pPr>
                      <a:r>
                        <a:rPr lang="zh-CN" sz="1600" kern="100">
                          <a:effectLst/>
                        </a:rPr>
                        <a:t>序号</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zh-CN" sz="1600" kern="100">
                          <a:effectLst/>
                        </a:rPr>
                        <a:t>文本长度</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zh-CN" sz="1600" kern="100">
                          <a:effectLst/>
                        </a:rPr>
                        <a:t>字符种类</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zh-CN" sz="1600" kern="100">
                          <a:effectLst/>
                        </a:rPr>
                        <a:t>源文件大小</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huf</a:t>
                      </a:r>
                      <a:r>
                        <a:rPr lang="zh-CN" sz="1600" kern="100">
                          <a:effectLst/>
                        </a:rPr>
                        <a:t>文件大小</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zh-CN" sz="1600" kern="100">
                          <a:effectLst/>
                        </a:rPr>
                        <a:t>压缩率</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zh-CN" sz="1600" kern="100">
                          <a:effectLst/>
                        </a:rPr>
                        <a:t>错误个数</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zh-CN" sz="1600" kern="100">
                          <a:effectLst/>
                        </a:rPr>
                        <a:t>准确率</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164493613"/>
                  </a:ext>
                </a:extLst>
              </a:tr>
              <a:tr h="360899">
                <a:tc>
                  <a:txBody>
                    <a:bodyPr/>
                    <a:lstStyle/>
                    <a:p>
                      <a:pPr algn="l">
                        <a:spcAft>
                          <a:spcPts val="0"/>
                        </a:spcAft>
                      </a:pPr>
                      <a:r>
                        <a:rPr lang="en-US" sz="1600" kern="100">
                          <a:effectLst/>
                        </a:rPr>
                        <a:t>1</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4196</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69</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4228</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dirty="0">
                          <a:effectLst/>
                        </a:rPr>
                        <a:t>2380</a:t>
                      </a:r>
                      <a:r>
                        <a:rPr lang="zh-CN" sz="1600" kern="100" dirty="0">
                          <a:effectLst/>
                        </a:rPr>
                        <a:t>字节</a:t>
                      </a:r>
                      <a:endParaRPr lang="zh-CN" sz="1600" kern="100" dirty="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56.29%</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1051571624"/>
                  </a:ext>
                </a:extLst>
              </a:tr>
              <a:tr h="360899">
                <a:tc>
                  <a:txBody>
                    <a:bodyPr/>
                    <a:lstStyle/>
                    <a:p>
                      <a:pPr algn="l">
                        <a:spcAft>
                          <a:spcPts val="0"/>
                        </a:spcAft>
                      </a:pPr>
                      <a:r>
                        <a:rPr lang="en-US" sz="1600" kern="100">
                          <a:effectLst/>
                        </a:rPr>
                        <a:t>2</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6299</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6354</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dirty="0">
                          <a:effectLst/>
                        </a:rPr>
                        <a:t>3537</a:t>
                      </a:r>
                      <a:r>
                        <a:rPr lang="zh-CN" sz="1600" kern="100" dirty="0">
                          <a:effectLst/>
                        </a:rPr>
                        <a:t>字节</a:t>
                      </a:r>
                      <a:endParaRPr lang="zh-CN" sz="1600" kern="100" dirty="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55.67%</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3725178602"/>
                  </a:ext>
                </a:extLst>
              </a:tr>
              <a:tr h="360899">
                <a:tc>
                  <a:txBody>
                    <a:bodyPr/>
                    <a:lstStyle/>
                    <a:p>
                      <a:pPr algn="l">
                        <a:spcAft>
                          <a:spcPts val="0"/>
                        </a:spcAft>
                      </a:pPr>
                      <a:r>
                        <a:rPr lang="en-US" sz="1600" kern="100">
                          <a:effectLst/>
                        </a:rPr>
                        <a:t>3</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8424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67</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8496</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4770</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56.14%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3008446191"/>
                  </a:ext>
                </a:extLst>
              </a:tr>
              <a:tr h="360899">
                <a:tc>
                  <a:txBody>
                    <a:bodyPr/>
                    <a:lstStyle/>
                    <a:p>
                      <a:pPr algn="l">
                        <a:spcAft>
                          <a:spcPts val="0"/>
                        </a:spcAft>
                      </a:pPr>
                      <a:r>
                        <a:rPr lang="en-US" sz="1600" kern="100">
                          <a:effectLst/>
                        </a:rPr>
                        <a:t>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3989</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67</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4032</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2268</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56.25%</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2779180100"/>
                  </a:ext>
                </a:extLst>
              </a:tr>
              <a:tr h="360899">
                <a:tc>
                  <a:txBody>
                    <a:bodyPr/>
                    <a:lstStyle/>
                    <a:p>
                      <a:pPr algn="l">
                        <a:spcAft>
                          <a:spcPts val="0"/>
                        </a:spcAft>
                      </a:pPr>
                      <a:r>
                        <a:rPr lang="en-US" sz="1600" kern="100">
                          <a:effectLst/>
                        </a:rPr>
                        <a:t>5</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9448</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dirty="0">
                          <a:effectLst/>
                        </a:rPr>
                        <a:t>72</a:t>
                      </a:r>
                      <a:endParaRPr lang="zh-CN" sz="1600" kern="100" dirty="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9517</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5361</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56.33%</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2947000003"/>
                  </a:ext>
                </a:extLst>
              </a:tr>
              <a:tr h="360899">
                <a:tc>
                  <a:txBody>
                    <a:bodyPr/>
                    <a:lstStyle/>
                    <a:p>
                      <a:pPr algn="l">
                        <a:spcAft>
                          <a:spcPts val="0"/>
                        </a:spcAft>
                      </a:pPr>
                      <a:r>
                        <a:rPr lang="en-US" sz="1600" kern="100">
                          <a:effectLst/>
                        </a:rPr>
                        <a:t>6</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6432</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80</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6535</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3803</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58.37%</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dirty="0">
                          <a:effectLst/>
                        </a:rPr>
                        <a:t>0 </a:t>
                      </a:r>
                      <a:endParaRPr lang="zh-CN" sz="1600" kern="100" dirty="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3144543383"/>
                  </a:ext>
                </a:extLst>
              </a:tr>
              <a:tr h="360899">
                <a:tc>
                  <a:txBody>
                    <a:bodyPr/>
                    <a:lstStyle/>
                    <a:p>
                      <a:pPr algn="l">
                        <a:spcAft>
                          <a:spcPts val="0"/>
                        </a:spcAft>
                      </a:pPr>
                      <a:r>
                        <a:rPr lang="en-US" sz="1600" kern="100">
                          <a:effectLst/>
                        </a:rPr>
                        <a:t>7</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380955</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94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381465</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263758</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69.14%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1074261170"/>
                  </a:ext>
                </a:extLst>
              </a:tr>
              <a:tr h="360899">
                <a:tc>
                  <a:txBody>
                    <a:bodyPr/>
                    <a:lstStyle/>
                    <a:p>
                      <a:pPr algn="l">
                        <a:spcAft>
                          <a:spcPts val="0"/>
                        </a:spcAft>
                      </a:pPr>
                      <a:r>
                        <a:rPr lang="en-US" sz="1600" kern="100">
                          <a:effectLst/>
                        </a:rPr>
                        <a:t>8</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74351</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93</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76163</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45393</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59.60%</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2838813175"/>
                  </a:ext>
                </a:extLst>
              </a:tr>
              <a:tr h="360899">
                <a:tc>
                  <a:txBody>
                    <a:bodyPr/>
                    <a:lstStyle/>
                    <a:p>
                      <a:pPr algn="l">
                        <a:spcAft>
                          <a:spcPts val="0"/>
                        </a:spcAft>
                      </a:pPr>
                      <a:r>
                        <a:rPr lang="en-US" sz="1600" kern="100">
                          <a:effectLst/>
                        </a:rPr>
                        <a:t>9</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161368</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96</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168965</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102226</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60.50%</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100.00%</a:t>
                      </a:r>
                      <a:endParaRPr lang="zh-CN" sz="1600" kern="10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4271336720"/>
                  </a:ext>
                </a:extLst>
              </a:tr>
              <a:tr h="360899">
                <a:tc>
                  <a:txBody>
                    <a:bodyPr/>
                    <a:lstStyle/>
                    <a:p>
                      <a:pPr algn="l">
                        <a:spcAft>
                          <a:spcPts val="0"/>
                        </a:spcAft>
                      </a:pPr>
                      <a:r>
                        <a:rPr lang="en-US" sz="1600" kern="100">
                          <a:effectLst/>
                        </a:rPr>
                        <a:t>10</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61574</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88</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62422</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39472</a:t>
                      </a:r>
                      <a:r>
                        <a:rPr lang="zh-CN" sz="1600" kern="100">
                          <a:effectLst/>
                        </a:rPr>
                        <a:t>字节</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63.23%</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a:effectLst/>
                        </a:rPr>
                        <a:t>0 </a:t>
                      </a:r>
                      <a:endParaRPr lang="zh-CN" sz="1600" kern="100">
                        <a:effectLst/>
                        <a:latin typeface="Times New Roman" panose="02020603050405020304" pitchFamily="18" charset="0"/>
                        <a:ea typeface="宋体" panose="02010600030101010101" pitchFamily="2" charset="-122"/>
                      </a:endParaRPr>
                    </a:p>
                  </a:txBody>
                  <a:tcPr marL="105674" marR="105674" marT="0" marB="0"/>
                </a:tc>
                <a:tc>
                  <a:txBody>
                    <a:bodyPr/>
                    <a:lstStyle/>
                    <a:p>
                      <a:pPr algn="l">
                        <a:spcAft>
                          <a:spcPts val="0"/>
                        </a:spcAft>
                      </a:pPr>
                      <a:r>
                        <a:rPr lang="en-US" sz="1600" kern="100" dirty="0">
                          <a:effectLst/>
                        </a:rPr>
                        <a:t>100.00%</a:t>
                      </a:r>
                      <a:endParaRPr lang="zh-CN" sz="1600" kern="100" dirty="0">
                        <a:effectLst/>
                        <a:latin typeface="Times New Roman" panose="02020603050405020304" pitchFamily="18" charset="0"/>
                        <a:ea typeface="宋体" panose="02010600030101010101" pitchFamily="2" charset="-122"/>
                      </a:endParaRPr>
                    </a:p>
                  </a:txBody>
                  <a:tcPr marL="105674" marR="105674" marT="0" marB="0"/>
                </a:tc>
                <a:extLst>
                  <a:ext uri="{0D108BD9-81ED-4DB2-BD59-A6C34878D82A}">
                    <a16:rowId xmlns:a16="http://schemas.microsoft.com/office/drawing/2014/main" val="1918831291"/>
                  </a:ext>
                </a:extLst>
              </a:tr>
            </a:tbl>
          </a:graphicData>
        </a:graphic>
      </p:graphicFrame>
      <p:sp>
        <p:nvSpPr>
          <p:cNvPr id="4" name="文本框 3">
            <a:extLst>
              <a:ext uri="{FF2B5EF4-FFF2-40B4-BE49-F238E27FC236}">
                <a16:creationId xmlns:a16="http://schemas.microsoft.com/office/drawing/2014/main" id="{994463FA-8027-472C-8287-4F2FDF8019C1}"/>
              </a:ext>
            </a:extLst>
          </p:cNvPr>
          <p:cNvSpPr txBox="1"/>
          <p:nvPr/>
        </p:nvSpPr>
        <p:spPr>
          <a:xfrm>
            <a:off x="5144855" y="1187691"/>
            <a:ext cx="1902289" cy="584775"/>
          </a:xfrm>
          <a:prstGeom prst="rect">
            <a:avLst/>
          </a:prstGeom>
          <a:noFill/>
        </p:spPr>
        <p:txBody>
          <a:bodyPr wrap="square" rtlCol="0">
            <a:spAutoFit/>
          </a:bodyPr>
          <a:lstStyle/>
          <a:p>
            <a:r>
              <a:rPr lang="zh-CN" altLang="en-US" sz="3200" dirty="0"/>
              <a:t>规则文本</a:t>
            </a:r>
          </a:p>
        </p:txBody>
      </p:sp>
    </p:spTree>
    <p:extLst>
      <p:ext uri="{BB962C8B-B14F-4D97-AF65-F5344CB8AC3E}">
        <p14:creationId xmlns:p14="http://schemas.microsoft.com/office/powerpoint/2010/main" val="371055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94AF9A11-CC84-4B82-AA29-D83920D1E2A5}"/>
              </a:ext>
            </a:extLst>
          </p:cNvPr>
          <p:cNvGrpSpPr>
            <a:grpSpLocks/>
          </p:cNvGrpSpPr>
          <p:nvPr/>
        </p:nvGrpSpPr>
        <p:grpSpPr bwMode="auto">
          <a:xfrm>
            <a:off x="0" y="-12459"/>
            <a:ext cx="1524000" cy="1200150"/>
            <a:chOff x="0" y="0"/>
            <a:chExt cx="1676400" cy="1276350"/>
          </a:xfrm>
        </p:grpSpPr>
        <p:sp>
          <p:nvSpPr>
            <p:cNvPr id="3" name="Oval 11">
              <a:extLst>
                <a:ext uri="{FF2B5EF4-FFF2-40B4-BE49-F238E27FC236}">
                  <a16:creationId xmlns:a16="http://schemas.microsoft.com/office/drawing/2014/main" id="{E6383579-D909-4C9E-8F1E-7F0898489F57}"/>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 name="Oval 12">
              <a:extLst>
                <a:ext uri="{FF2B5EF4-FFF2-40B4-BE49-F238E27FC236}">
                  <a16:creationId xmlns:a16="http://schemas.microsoft.com/office/drawing/2014/main" id="{F8282631-DB9E-4670-AC28-6E397ED3693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5" name="Oval 3">
              <a:extLst>
                <a:ext uri="{FF2B5EF4-FFF2-40B4-BE49-F238E27FC236}">
                  <a16:creationId xmlns:a16="http://schemas.microsoft.com/office/drawing/2014/main" id="{928B7014-3583-4A56-86FC-03D487D5E344}"/>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6" name="Oval 21">
            <a:extLst>
              <a:ext uri="{FF2B5EF4-FFF2-40B4-BE49-F238E27FC236}">
                <a16:creationId xmlns:a16="http://schemas.microsoft.com/office/drawing/2014/main" id="{5FF98E70-1951-4C22-9C4B-5F82420EEAB2}"/>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7" name="组合 6">
            <a:extLst>
              <a:ext uri="{FF2B5EF4-FFF2-40B4-BE49-F238E27FC236}">
                <a16:creationId xmlns:a16="http://schemas.microsoft.com/office/drawing/2014/main" id="{898A0C40-D6C0-43BA-888E-F6B22E9541B8}"/>
              </a:ext>
            </a:extLst>
          </p:cNvPr>
          <p:cNvGrpSpPr/>
          <p:nvPr/>
        </p:nvGrpSpPr>
        <p:grpSpPr>
          <a:xfrm>
            <a:off x="0" y="5889625"/>
            <a:ext cx="912813" cy="968375"/>
            <a:chOff x="0" y="4175125"/>
            <a:chExt cx="912813" cy="968375"/>
          </a:xfrm>
        </p:grpSpPr>
        <p:sp>
          <p:nvSpPr>
            <p:cNvPr id="8" name="Oval 8">
              <a:extLst>
                <a:ext uri="{FF2B5EF4-FFF2-40B4-BE49-F238E27FC236}">
                  <a16:creationId xmlns:a16="http://schemas.microsoft.com/office/drawing/2014/main" id="{747164C8-55BC-43AC-9F7F-F0CB5C34C7AA}"/>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9" name="Oval 6">
              <a:extLst>
                <a:ext uri="{FF2B5EF4-FFF2-40B4-BE49-F238E27FC236}">
                  <a16:creationId xmlns:a16="http://schemas.microsoft.com/office/drawing/2014/main" id="{042C3AE7-CDB4-49E7-9D6B-0DBAEF821A09}"/>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10" name="Oval 7">
              <a:extLst>
                <a:ext uri="{FF2B5EF4-FFF2-40B4-BE49-F238E27FC236}">
                  <a16:creationId xmlns:a16="http://schemas.microsoft.com/office/drawing/2014/main" id="{FFAFED43-410F-478A-BF73-79DB4523EAC0}"/>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16" name="矩形 15">
            <a:extLst>
              <a:ext uri="{FF2B5EF4-FFF2-40B4-BE49-F238E27FC236}">
                <a16:creationId xmlns:a16="http://schemas.microsoft.com/office/drawing/2014/main" id="{E1BD7CA9-AE8D-4919-9A39-B4B6D429C0A2}"/>
              </a:ext>
            </a:extLst>
          </p:cNvPr>
          <p:cNvSpPr/>
          <p:nvPr/>
        </p:nvSpPr>
        <p:spPr>
          <a:xfrm>
            <a:off x="6096001" y="0"/>
            <a:ext cx="6096000"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7" name="组合 16">
            <a:extLst>
              <a:ext uri="{FF2B5EF4-FFF2-40B4-BE49-F238E27FC236}">
                <a16:creationId xmlns:a16="http://schemas.microsoft.com/office/drawing/2014/main" id="{A1434D72-5679-4128-AF39-5A8D536990CF}"/>
              </a:ext>
            </a:extLst>
          </p:cNvPr>
          <p:cNvGrpSpPr/>
          <p:nvPr/>
        </p:nvGrpSpPr>
        <p:grpSpPr>
          <a:xfrm>
            <a:off x="7208295" y="1114425"/>
            <a:ext cx="3921053" cy="3922541"/>
            <a:chOff x="6211798" y="801461"/>
            <a:chExt cx="4866269" cy="4868116"/>
          </a:xfrm>
          <a:solidFill>
            <a:schemeClr val="bg1"/>
          </a:solidFill>
        </p:grpSpPr>
        <p:sp>
          <p:nvSpPr>
            <p:cNvPr id="18" name="椭圆形标注 1">
              <a:extLst>
                <a:ext uri="{FF2B5EF4-FFF2-40B4-BE49-F238E27FC236}">
                  <a16:creationId xmlns:a16="http://schemas.microsoft.com/office/drawing/2014/main" id="{3DD0C7D8-140D-4DEB-9D95-78C8EFBAFD0C}"/>
                </a:ext>
              </a:extLst>
            </p:cNvPr>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9" name="椭圆形标注 1">
              <a:extLst>
                <a:ext uri="{FF2B5EF4-FFF2-40B4-BE49-F238E27FC236}">
                  <a16:creationId xmlns:a16="http://schemas.microsoft.com/office/drawing/2014/main" id="{A6F3C5C3-E219-417A-8986-9544969C3D68}"/>
                </a:ext>
              </a:extLst>
            </p:cNvPr>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0" name="组合 12">
            <a:extLst>
              <a:ext uri="{FF2B5EF4-FFF2-40B4-BE49-F238E27FC236}">
                <a16:creationId xmlns:a16="http://schemas.microsoft.com/office/drawing/2014/main" id="{E2559EAC-5981-44DB-848F-523C19975146}"/>
              </a:ext>
            </a:extLst>
          </p:cNvPr>
          <p:cNvGrpSpPr>
            <a:grpSpLocks/>
          </p:cNvGrpSpPr>
          <p:nvPr/>
        </p:nvGrpSpPr>
        <p:grpSpPr bwMode="auto">
          <a:xfrm>
            <a:off x="1172366" y="1224659"/>
            <a:ext cx="4149888" cy="866775"/>
            <a:chOff x="4767925" y="5005771"/>
            <a:chExt cx="2958327" cy="865624"/>
          </a:xfrm>
        </p:grpSpPr>
        <p:sp>
          <p:nvSpPr>
            <p:cNvPr id="21" name="矩形 20">
              <a:extLst>
                <a:ext uri="{FF2B5EF4-FFF2-40B4-BE49-F238E27FC236}">
                  <a16:creationId xmlns:a16="http://schemas.microsoft.com/office/drawing/2014/main" id="{108EFC38-F445-461F-922E-46942638564F}"/>
                </a:ext>
              </a:extLst>
            </p:cNvPr>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文本框 14">
              <a:extLst>
                <a:ext uri="{FF2B5EF4-FFF2-40B4-BE49-F238E27FC236}">
                  <a16:creationId xmlns:a16="http://schemas.microsoft.com/office/drawing/2014/main" id="{7F8D8B0C-5301-4DE4-81B3-FDE332F2A44B}"/>
                </a:ext>
              </a:extLst>
            </p:cNvPr>
            <p:cNvSpPr txBox="1">
              <a:spLocks noChangeArrowheads="1"/>
            </p:cNvSpPr>
            <p:nvPr/>
          </p:nvSpPr>
          <p:spPr bwMode="auto">
            <a:xfrm>
              <a:off x="4854270" y="5020394"/>
              <a:ext cx="2871982" cy="82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算法设计思想</a:t>
              </a:r>
            </a:p>
          </p:txBody>
        </p:sp>
      </p:grpSp>
      <p:sp>
        <p:nvSpPr>
          <p:cNvPr id="23" name="文本框 75">
            <a:extLst>
              <a:ext uri="{FF2B5EF4-FFF2-40B4-BE49-F238E27FC236}">
                <a16:creationId xmlns:a16="http://schemas.microsoft.com/office/drawing/2014/main" id="{C3CB9F00-F243-4C8C-A558-2222B992EDDA}"/>
              </a:ext>
            </a:extLst>
          </p:cNvPr>
          <p:cNvSpPr txBox="1">
            <a:spLocks noChangeArrowheads="1"/>
          </p:cNvSpPr>
          <p:nvPr/>
        </p:nvSpPr>
        <p:spPr bwMode="auto">
          <a:xfrm>
            <a:off x="8140870" y="5319724"/>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Impact" panose="020B0806030902050204" pitchFamily="34" charset="0"/>
              </a:rPr>
              <a:t>PART 1</a:t>
            </a:r>
            <a:endParaRPr lang="zh-CN" altLang="en-US" sz="6000" dirty="0">
              <a:solidFill>
                <a:schemeClr val="bg1"/>
              </a:solidFill>
              <a:latin typeface="Impact" panose="020B0806030902050204" pitchFamily="34" charset="0"/>
            </a:endParaRPr>
          </a:p>
        </p:txBody>
      </p:sp>
      <p:grpSp>
        <p:nvGrpSpPr>
          <p:cNvPr id="39" name="组合 38">
            <a:extLst>
              <a:ext uri="{FF2B5EF4-FFF2-40B4-BE49-F238E27FC236}">
                <a16:creationId xmlns:a16="http://schemas.microsoft.com/office/drawing/2014/main" id="{ED0F2100-EE78-46E3-9888-E25FC22BF5C0}"/>
              </a:ext>
            </a:extLst>
          </p:cNvPr>
          <p:cNvGrpSpPr/>
          <p:nvPr/>
        </p:nvGrpSpPr>
        <p:grpSpPr>
          <a:xfrm>
            <a:off x="7656462" y="1279017"/>
            <a:ext cx="2924708" cy="3341003"/>
            <a:chOff x="3719513" y="1598613"/>
            <a:chExt cx="4360862" cy="4981575"/>
          </a:xfrm>
        </p:grpSpPr>
        <p:sp>
          <p:nvSpPr>
            <p:cNvPr id="40" name="Freeform 5">
              <a:extLst>
                <a:ext uri="{FF2B5EF4-FFF2-40B4-BE49-F238E27FC236}">
                  <a16:creationId xmlns:a16="http://schemas.microsoft.com/office/drawing/2014/main" id="{DF5D7F34-B1AE-4402-94B1-BE2FA7FF2B7A}"/>
                </a:ext>
              </a:extLst>
            </p:cNvPr>
            <p:cNvSpPr>
              <a:spLocks/>
            </p:cNvSpPr>
            <p:nvPr/>
          </p:nvSpPr>
          <p:spPr bwMode="auto">
            <a:xfrm>
              <a:off x="4008438" y="2224088"/>
              <a:ext cx="3795712" cy="4356100"/>
            </a:xfrm>
            <a:custGeom>
              <a:avLst/>
              <a:gdLst>
                <a:gd name="T0" fmla="*/ 2147483647 w 1045"/>
                <a:gd name="T1" fmla="*/ 2147483647 h 1279"/>
                <a:gd name="T2" fmla="*/ 2147483647 w 1045"/>
                <a:gd name="T3" fmla="*/ 2147483647 h 1279"/>
                <a:gd name="T4" fmla="*/ 2147483647 w 1045"/>
                <a:gd name="T5" fmla="*/ 2147483647 h 1279"/>
                <a:gd name="T6" fmla="*/ 2147483647 w 1045"/>
                <a:gd name="T7" fmla="*/ 2147483647 h 1279"/>
                <a:gd name="T8" fmla="*/ 2147483647 w 1045"/>
                <a:gd name="T9" fmla="*/ 2147483647 h 1279"/>
                <a:gd name="T10" fmla="*/ 0 w 1045"/>
                <a:gd name="T11" fmla="*/ 2147483647 h 1279"/>
                <a:gd name="T12" fmla="*/ 2147483647 w 1045"/>
                <a:gd name="T13" fmla="*/ 2147483647 h 1279"/>
                <a:gd name="T14" fmla="*/ 2147483647 w 1045"/>
                <a:gd name="T15" fmla="*/ 2147483647 h 1279"/>
                <a:gd name="T16" fmla="*/ 2147483647 w 1045"/>
                <a:gd name="T17" fmla="*/ 2147483647 h 1279"/>
                <a:gd name="T18" fmla="*/ 2147483647 w 1045"/>
                <a:gd name="T19" fmla="*/ 2147483647 h 1279"/>
                <a:gd name="T20" fmla="*/ 2147483647 w 1045"/>
                <a:gd name="T21" fmla="*/ 2147483647 h 1279"/>
                <a:gd name="T22" fmla="*/ 2147483647 w 1045"/>
                <a:gd name="T23" fmla="*/ 2147483647 h 1279"/>
                <a:gd name="T24" fmla="*/ 2147483647 w 1045"/>
                <a:gd name="T25" fmla="*/ 2147483647 h 1279"/>
                <a:gd name="T26" fmla="*/ 2147483647 w 1045"/>
                <a:gd name="T27" fmla="*/ 2147483647 h 1279"/>
                <a:gd name="T28" fmla="*/ 2147483647 w 1045"/>
                <a:gd name="T29" fmla="*/ 2147483647 h 1279"/>
                <a:gd name="T30" fmla="*/ 2147483647 w 1045"/>
                <a:gd name="T31" fmla="*/ 2147483647 h 1279"/>
                <a:gd name="T32" fmla="*/ 2147483647 w 1045"/>
                <a:gd name="T33" fmla="*/ 2147483647 h 1279"/>
                <a:gd name="T34" fmla="*/ 2147483647 w 1045"/>
                <a:gd name="T35" fmla="*/ 2147483647 h 1279"/>
                <a:gd name="T36" fmla="*/ 2147483647 w 1045"/>
                <a:gd name="T37" fmla="*/ 2147483647 h 1279"/>
                <a:gd name="T38" fmla="*/ 2147483647 w 1045"/>
                <a:gd name="T39" fmla="*/ 2147483647 h 1279"/>
                <a:gd name="T40" fmla="*/ 2147483647 w 1045"/>
                <a:gd name="T41" fmla="*/ 0 h 1279"/>
                <a:gd name="T42" fmla="*/ 2147483647 w 1045"/>
                <a:gd name="T43" fmla="*/ 2147483647 h 1279"/>
                <a:gd name="T44" fmla="*/ 2147483647 w 1045"/>
                <a:gd name="T45" fmla="*/ 2147483647 h 1279"/>
                <a:gd name="T46" fmla="*/ 2147483647 w 1045"/>
                <a:gd name="T47" fmla="*/ 2147483647 h 1279"/>
                <a:gd name="T48" fmla="*/ 2147483647 w 1045"/>
                <a:gd name="T49" fmla="*/ 2147483647 h 1279"/>
                <a:gd name="T50" fmla="*/ 2147483647 w 1045"/>
                <a:gd name="T51" fmla="*/ 2147483647 h 1279"/>
                <a:gd name="T52" fmla="*/ 2147483647 w 1045"/>
                <a:gd name="T53" fmla="*/ 2147483647 h 1279"/>
                <a:gd name="T54" fmla="*/ 2147483647 w 1045"/>
                <a:gd name="T55" fmla="*/ 2147483647 h 1279"/>
                <a:gd name="T56" fmla="*/ 2147483647 w 1045"/>
                <a:gd name="T57" fmla="*/ 2147483647 h 1279"/>
                <a:gd name="T58" fmla="*/ 2147483647 w 1045"/>
                <a:gd name="T59" fmla="*/ 2147483647 h 1279"/>
                <a:gd name="T60" fmla="*/ 2147483647 w 1045"/>
                <a:gd name="T61" fmla="*/ 2147483647 h 1279"/>
                <a:gd name="T62" fmla="*/ 2147483647 w 1045"/>
                <a:gd name="T63" fmla="*/ 2147483647 h 1279"/>
                <a:gd name="T64" fmla="*/ 2147483647 w 1045"/>
                <a:gd name="T65" fmla="*/ 2147483647 h 1279"/>
                <a:gd name="T66" fmla="*/ 2147483647 w 1045"/>
                <a:gd name="T67" fmla="*/ 2147483647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3CBB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
              <a:extLst>
                <a:ext uri="{FF2B5EF4-FFF2-40B4-BE49-F238E27FC236}">
                  <a16:creationId xmlns:a16="http://schemas.microsoft.com/office/drawing/2014/main" id="{94C731A0-E650-4973-90B1-CD15DFCCFD58}"/>
                </a:ext>
              </a:extLst>
            </p:cNvPr>
            <p:cNvSpPr>
              <a:spLocks/>
            </p:cNvSpPr>
            <p:nvPr/>
          </p:nvSpPr>
          <p:spPr bwMode="auto">
            <a:xfrm>
              <a:off x="5705475" y="1598613"/>
              <a:ext cx="522288" cy="565150"/>
            </a:xfrm>
            <a:custGeom>
              <a:avLst/>
              <a:gdLst>
                <a:gd name="T0" fmla="*/ 2147483647 w 259"/>
                <a:gd name="T1" fmla="*/ 0 h 299"/>
                <a:gd name="T2" fmla="*/ 2147483647 w 259"/>
                <a:gd name="T3" fmla="*/ 2147483647 h 299"/>
                <a:gd name="T4" fmla="*/ 2147483647 w 259"/>
                <a:gd name="T5" fmla="*/ 2147483647 h 299"/>
                <a:gd name="T6" fmla="*/ 2147483647 w 259"/>
                <a:gd name="T7" fmla="*/ 2147483647 h 299"/>
                <a:gd name="T8" fmla="*/ 2147483647 w 259"/>
                <a:gd name="T9" fmla="*/ 2147483647 h 299"/>
                <a:gd name="T10" fmla="*/ 2147483647 w 259"/>
                <a:gd name="T11" fmla="*/ 2147483647 h 299"/>
                <a:gd name="T12" fmla="*/ 2147483647 w 259"/>
                <a:gd name="T13" fmla="*/ 2147483647 h 299"/>
                <a:gd name="T14" fmla="*/ 2147483647 w 259"/>
                <a:gd name="T15" fmla="*/ 2147483647 h 299"/>
                <a:gd name="T16" fmla="*/ 0 w 259"/>
                <a:gd name="T17" fmla="*/ 2147483647 h 299"/>
                <a:gd name="T18" fmla="*/ 0 w 259"/>
                <a:gd name="T19" fmla="*/ 2147483647 h 299"/>
                <a:gd name="T20" fmla="*/ 0 w 259"/>
                <a:gd name="T21" fmla="*/ 2147483647 h 299"/>
                <a:gd name="T22" fmla="*/ 2147483647 w 259"/>
                <a:gd name="T23" fmla="*/ 2147483647 h 299"/>
                <a:gd name="T24" fmla="*/ 2147483647 w 259"/>
                <a:gd name="T25" fmla="*/ 0 h 299"/>
                <a:gd name="T26" fmla="*/ 2147483647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8">
              <a:extLst>
                <a:ext uri="{FF2B5EF4-FFF2-40B4-BE49-F238E27FC236}">
                  <a16:creationId xmlns:a16="http://schemas.microsoft.com/office/drawing/2014/main" id="{BA212FFD-29C0-4232-BB18-8DD1CD17756A}"/>
                </a:ext>
              </a:extLst>
            </p:cNvPr>
            <p:cNvSpPr>
              <a:spLocks/>
            </p:cNvSpPr>
            <p:nvPr/>
          </p:nvSpPr>
          <p:spPr bwMode="auto">
            <a:xfrm>
              <a:off x="7561263" y="2679700"/>
              <a:ext cx="519112" cy="561975"/>
            </a:xfrm>
            <a:custGeom>
              <a:avLst/>
              <a:gdLst>
                <a:gd name="T0" fmla="*/ 2147483647 w 257"/>
                <a:gd name="T1" fmla="*/ 0 h 297"/>
                <a:gd name="T2" fmla="*/ 2147483647 w 257"/>
                <a:gd name="T3" fmla="*/ 2147483647 h 297"/>
                <a:gd name="T4" fmla="*/ 2147483647 w 257"/>
                <a:gd name="T5" fmla="*/ 2147483647 h 297"/>
                <a:gd name="T6" fmla="*/ 2147483647 w 257"/>
                <a:gd name="T7" fmla="*/ 2147483647 h 297"/>
                <a:gd name="T8" fmla="*/ 2147483647 w 257"/>
                <a:gd name="T9" fmla="*/ 2147483647 h 297"/>
                <a:gd name="T10" fmla="*/ 2147483647 w 257"/>
                <a:gd name="T11" fmla="*/ 2147483647 h 297"/>
                <a:gd name="T12" fmla="*/ 2147483647 w 257"/>
                <a:gd name="T13" fmla="*/ 2147483647 h 297"/>
                <a:gd name="T14" fmla="*/ 2147483647 w 257"/>
                <a:gd name="T15" fmla="*/ 2147483647 h 297"/>
                <a:gd name="T16" fmla="*/ 0 w 257"/>
                <a:gd name="T17" fmla="*/ 2147483647 h 297"/>
                <a:gd name="T18" fmla="*/ 0 w 257"/>
                <a:gd name="T19" fmla="*/ 2147483647 h 297"/>
                <a:gd name="T20" fmla="*/ 0 w 257"/>
                <a:gd name="T21" fmla="*/ 2147483647 h 297"/>
                <a:gd name="T22" fmla="*/ 2147483647 w 257"/>
                <a:gd name="T23" fmla="*/ 2147483647 h 297"/>
                <a:gd name="T24" fmla="*/ 2147483647 w 257"/>
                <a:gd name="T25" fmla="*/ 0 h 297"/>
                <a:gd name="T26" fmla="*/ 2147483647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9">
              <a:extLst>
                <a:ext uri="{FF2B5EF4-FFF2-40B4-BE49-F238E27FC236}">
                  <a16:creationId xmlns:a16="http://schemas.microsoft.com/office/drawing/2014/main" id="{CE5EBEEE-C78E-48CE-8AA9-ECE34AA06001}"/>
                </a:ext>
              </a:extLst>
            </p:cNvPr>
            <p:cNvSpPr>
              <a:spLocks/>
            </p:cNvSpPr>
            <p:nvPr/>
          </p:nvSpPr>
          <p:spPr bwMode="auto">
            <a:xfrm>
              <a:off x="7237413" y="4611688"/>
              <a:ext cx="523875" cy="565150"/>
            </a:xfrm>
            <a:custGeom>
              <a:avLst/>
              <a:gdLst>
                <a:gd name="T0" fmla="*/ 2147483647 w 260"/>
                <a:gd name="T1" fmla="*/ 0 h 299"/>
                <a:gd name="T2" fmla="*/ 2147483647 w 260"/>
                <a:gd name="T3" fmla="*/ 2147483647 h 299"/>
                <a:gd name="T4" fmla="*/ 2147483647 w 260"/>
                <a:gd name="T5" fmla="*/ 2147483647 h 299"/>
                <a:gd name="T6" fmla="*/ 2147483647 w 260"/>
                <a:gd name="T7" fmla="*/ 2147483647 h 299"/>
                <a:gd name="T8" fmla="*/ 2147483647 w 260"/>
                <a:gd name="T9" fmla="*/ 2147483647 h 299"/>
                <a:gd name="T10" fmla="*/ 2147483647 w 260"/>
                <a:gd name="T11" fmla="*/ 2147483647 h 299"/>
                <a:gd name="T12" fmla="*/ 2147483647 w 260"/>
                <a:gd name="T13" fmla="*/ 2147483647 h 299"/>
                <a:gd name="T14" fmla="*/ 2147483647 w 260"/>
                <a:gd name="T15" fmla="*/ 2147483647 h 299"/>
                <a:gd name="T16" fmla="*/ 0 w 260"/>
                <a:gd name="T17" fmla="*/ 2147483647 h 299"/>
                <a:gd name="T18" fmla="*/ 0 w 260"/>
                <a:gd name="T19" fmla="*/ 2147483647 h 299"/>
                <a:gd name="T20" fmla="*/ 0 w 260"/>
                <a:gd name="T21" fmla="*/ 2147483647 h 299"/>
                <a:gd name="T22" fmla="*/ 2147483647 w 260"/>
                <a:gd name="T23" fmla="*/ 2147483647 h 299"/>
                <a:gd name="T24" fmla="*/ 2147483647 w 260"/>
                <a:gd name="T25" fmla="*/ 0 h 299"/>
                <a:gd name="T26" fmla="*/ 2147483647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0">
              <a:extLst>
                <a:ext uri="{FF2B5EF4-FFF2-40B4-BE49-F238E27FC236}">
                  <a16:creationId xmlns:a16="http://schemas.microsoft.com/office/drawing/2014/main" id="{80A40A70-B21A-4E1F-8553-E67FDE781447}"/>
                </a:ext>
              </a:extLst>
            </p:cNvPr>
            <p:cNvSpPr>
              <a:spLocks/>
            </p:cNvSpPr>
            <p:nvPr/>
          </p:nvSpPr>
          <p:spPr bwMode="auto">
            <a:xfrm>
              <a:off x="4872038" y="2479675"/>
              <a:ext cx="520700" cy="565150"/>
            </a:xfrm>
            <a:custGeom>
              <a:avLst/>
              <a:gdLst>
                <a:gd name="T0" fmla="*/ 2147483647 w 258"/>
                <a:gd name="T1" fmla="*/ 0 h 299"/>
                <a:gd name="T2" fmla="*/ 2147483647 w 258"/>
                <a:gd name="T3" fmla="*/ 2147483647 h 299"/>
                <a:gd name="T4" fmla="*/ 2147483647 w 258"/>
                <a:gd name="T5" fmla="*/ 2147483647 h 299"/>
                <a:gd name="T6" fmla="*/ 2147483647 w 258"/>
                <a:gd name="T7" fmla="*/ 2147483647 h 299"/>
                <a:gd name="T8" fmla="*/ 2147483647 w 258"/>
                <a:gd name="T9" fmla="*/ 2147483647 h 299"/>
                <a:gd name="T10" fmla="*/ 2147483647 w 258"/>
                <a:gd name="T11" fmla="*/ 2147483647 h 299"/>
                <a:gd name="T12" fmla="*/ 2147483647 w 258"/>
                <a:gd name="T13" fmla="*/ 2147483647 h 299"/>
                <a:gd name="T14" fmla="*/ 2147483647 w 258"/>
                <a:gd name="T15" fmla="*/ 2147483647 h 299"/>
                <a:gd name="T16" fmla="*/ 0 w 258"/>
                <a:gd name="T17" fmla="*/ 2147483647 h 299"/>
                <a:gd name="T18" fmla="*/ 0 w 258"/>
                <a:gd name="T19" fmla="*/ 2147483647 h 299"/>
                <a:gd name="T20" fmla="*/ 0 w 258"/>
                <a:gd name="T21" fmla="*/ 2147483647 h 299"/>
                <a:gd name="T22" fmla="*/ 2147483647 w 258"/>
                <a:gd name="T23" fmla="*/ 2147483647 h 299"/>
                <a:gd name="T24" fmla="*/ 2147483647 w 258"/>
                <a:gd name="T25" fmla="*/ 0 h 299"/>
                <a:gd name="T26" fmla="*/ 2147483647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1">
              <a:extLst>
                <a:ext uri="{FF2B5EF4-FFF2-40B4-BE49-F238E27FC236}">
                  <a16:creationId xmlns:a16="http://schemas.microsoft.com/office/drawing/2014/main" id="{99A43473-DC6D-4A6D-B6AC-C1C7AE702156}"/>
                </a:ext>
              </a:extLst>
            </p:cNvPr>
            <p:cNvSpPr>
              <a:spLocks/>
            </p:cNvSpPr>
            <p:nvPr/>
          </p:nvSpPr>
          <p:spPr bwMode="auto">
            <a:xfrm>
              <a:off x="3719513" y="4462463"/>
              <a:ext cx="520700" cy="560387"/>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3">
              <a:extLst>
                <a:ext uri="{FF2B5EF4-FFF2-40B4-BE49-F238E27FC236}">
                  <a16:creationId xmlns:a16="http://schemas.microsoft.com/office/drawing/2014/main" id="{DC9051E7-C215-4D2B-9428-7FCBB66161A9}"/>
                </a:ext>
              </a:extLst>
            </p:cNvPr>
            <p:cNvSpPr>
              <a:spLocks/>
            </p:cNvSpPr>
            <p:nvPr/>
          </p:nvSpPr>
          <p:spPr bwMode="auto">
            <a:xfrm>
              <a:off x="6550025" y="5364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4">
              <a:extLst>
                <a:ext uri="{FF2B5EF4-FFF2-40B4-BE49-F238E27FC236}">
                  <a16:creationId xmlns:a16="http://schemas.microsoft.com/office/drawing/2014/main" id="{CC0BF128-E332-4D79-9ABA-E047EDB5F5BD}"/>
                </a:ext>
              </a:extLst>
            </p:cNvPr>
            <p:cNvSpPr>
              <a:spLocks/>
            </p:cNvSpPr>
            <p:nvPr/>
          </p:nvSpPr>
          <p:spPr bwMode="auto">
            <a:xfrm>
              <a:off x="4589463" y="3462338"/>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
              <a:extLst>
                <a:ext uri="{FF2B5EF4-FFF2-40B4-BE49-F238E27FC236}">
                  <a16:creationId xmlns:a16="http://schemas.microsoft.com/office/drawing/2014/main" id="{090F3194-9C98-4C50-927E-A9D4BEB43A0C}"/>
                </a:ext>
              </a:extLst>
            </p:cNvPr>
            <p:cNvSpPr>
              <a:spLocks/>
            </p:cNvSpPr>
            <p:nvPr/>
          </p:nvSpPr>
          <p:spPr bwMode="auto">
            <a:xfrm>
              <a:off x="5565775" y="2986088"/>
              <a:ext cx="287338" cy="311150"/>
            </a:xfrm>
            <a:custGeom>
              <a:avLst/>
              <a:gdLst>
                <a:gd name="T0" fmla="*/ 2147483647 w 142"/>
                <a:gd name="T1" fmla="*/ 0 h 164"/>
                <a:gd name="T2" fmla="*/ 2147483647 w 142"/>
                <a:gd name="T3" fmla="*/ 2147483647 h 164"/>
                <a:gd name="T4" fmla="*/ 2147483647 w 142"/>
                <a:gd name="T5" fmla="*/ 2147483647 h 164"/>
                <a:gd name="T6" fmla="*/ 2147483647 w 142"/>
                <a:gd name="T7" fmla="*/ 2147483647 h 164"/>
                <a:gd name="T8" fmla="*/ 2147483647 w 142"/>
                <a:gd name="T9" fmla="*/ 2147483647 h 164"/>
                <a:gd name="T10" fmla="*/ 2147483647 w 142"/>
                <a:gd name="T11" fmla="*/ 2147483647 h 164"/>
                <a:gd name="T12" fmla="*/ 2147483647 w 142"/>
                <a:gd name="T13" fmla="*/ 2147483647 h 164"/>
                <a:gd name="T14" fmla="*/ 2147483647 w 142"/>
                <a:gd name="T15" fmla="*/ 2147483647 h 164"/>
                <a:gd name="T16" fmla="*/ 0 w 142"/>
                <a:gd name="T17" fmla="*/ 2147483647 h 164"/>
                <a:gd name="T18" fmla="*/ 0 w 142"/>
                <a:gd name="T19" fmla="*/ 2147483647 h 164"/>
                <a:gd name="T20" fmla="*/ 0 w 142"/>
                <a:gd name="T21" fmla="*/ 2147483647 h 164"/>
                <a:gd name="T22" fmla="*/ 2147483647 w 142"/>
                <a:gd name="T23" fmla="*/ 2147483647 h 164"/>
                <a:gd name="T24" fmla="*/ 2147483647 w 142"/>
                <a:gd name="T25" fmla="*/ 0 h 164"/>
                <a:gd name="T26" fmla="*/ 2147483647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6">
              <a:extLst>
                <a:ext uri="{FF2B5EF4-FFF2-40B4-BE49-F238E27FC236}">
                  <a16:creationId xmlns:a16="http://schemas.microsoft.com/office/drawing/2014/main" id="{AB005878-D31F-40BD-B073-CE5BDD4C6732}"/>
                </a:ext>
              </a:extLst>
            </p:cNvPr>
            <p:cNvSpPr>
              <a:spLocks/>
            </p:cNvSpPr>
            <p:nvPr/>
          </p:nvSpPr>
          <p:spPr bwMode="auto">
            <a:xfrm>
              <a:off x="6143625" y="4602163"/>
              <a:ext cx="287338" cy="309562"/>
            </a:xfrm>
            <a:custGeom>
              <a:avLst/>
              <a:gdLst>
                <a:gd name="T0" fmla="*/ 2147483647 w 143"/>
                <a:gd name="T1" fmla="*/ 0 h 164"/>
                <a:gd name="T2" fmla="*/ 2147483647 w 143"/>
                <a:gd name="T3" fmla="*/ 2147483647 h 164"/>
                <a:gd name="T4" fmla="*/ 2147483647 w 143"/>
                <a:gd name="T5" fmla="*/ 2147483647 h 164"/>
                <a:gd name="T6" fmla="*/ 2147483647 w 143"/>
                <a:gd name="T7" fmla="*/ 2147483647 h 164"/>
                <a:gd name="T8" fmla="*/ 2147483647 w 143"/>
                <a:gd name="T9" fmla="*/ 2147483647 h 164"/>
                <a:gd name="T10" fmla="*/ 2147483647 w 143"/>
                <a:gd name="T11" fmla="*/ 2147483647 h 164"/>
                <a:gd name="T12" fmla="*/ 2147483647 w 143"/>
                <a:gd name="T13" fmla="*/ 2147483647 h 164"/>
                <a:gd name="T14" fmla="*/ 2147483647 w 143"/>
                <a:gd name="T15" fmla="*/ 2147483647 h 164"/>
                <a:gd name="T16" fmla="*/ 0 w 143"/>
                <a:gd name="T17" fmla="*/ 2147483647 h 164"/>
                <a:gd name="T18" fmla="*/ 0 w 143"/>
                <a:gd name="T19" fmla="*/ 2147483647 h 164"/>
                <a:gd name="T20" fmla="*/ 0 w 143"/>
                <a:gd name="T21" fmla="*/ 2147483647 h 164"/>
                <a:gd name="T22" fmla="*/ 2147483647 w 143"/>
                <a:gd name="T23" fmla="*/ 2147483647 h 164"/>
                <a:gd name="T24" fmla="*/ 2147483647 w 143"/>
                <a:gd name="T25" fmla="*/ 0 h 164"/>
                <a:gd name="T26" fmla="*/ 2147483647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7">
              <a:extLst>
                <a:ext uri="{FF2B5EF4-FFF2-40B4-BE49-F238E27FC236}">
                  <a16:creationId xmlns:a16="http://schemas.microsoft.com/office/drawing/2014/main" id="{FB458F86-269E-44CC-8FD1-EB8FDC686CF5}"/>
                </a:ext>
              </a:extLst>
            </p:cNvPr>
            <p:cNvSpPr>
              <a:spLocks/>
            </p:cNvSpPr>
            <p:nvPr/>
          </p:nvSpPr>
          <p:spPr bwMode="auto">
            <a:xfrm>
              <a:off x="4432300" y="4308475"/>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8">
              <a:extLst>
                <a:ext uri="{FF2B5EF4-FFF2-40B4-BE49-F238E27FC236}">
                  <a16:creationId xmlns:a16="http://schemas.microsoft.com/office/drawing/2014/main" id="{CD68D98A-16F6-4090-8A20-F8674F7B9F69}"/>
                </a:ext>
              </a:extLst>
            </p:cNvPr>
            <p:cNvSpPr>
              <a:spLocks/>
            </p:cNvSpPr>
            <p:nvPr/>
          </p:nvSpPr>
          <p:spPr bwMode="auto">
            <a:xfrm>
              <a:off x="7162800" y="3586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9">
              <a:extLst>
                <a:ext uri="{FF2B5EF4-FFF2-40B4-BE49-F238E27FC236}">
                  <a16:creationId xmlns:a16="http://schemas.microsoft.com/office/drawing/2014/main" id="{A1ECC6F0-AB2A-44A0-BABD-A008EDF7EBEC}"/>
                </a:ext>
              </a:extLst>
            </p:cNvPr>
            <p:cNvSpPr>
              <a:spLocks/>
            </p:cNvSpPr>
            <p:nvPr/>
          </p:nvSpPr>
          <p:spPr bwMode="auto">
            <a:xfrm>
              <a:off x="5187950" y="4913313"/>
              <a:ext cx="287338"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0">
              <a:extLst>
                <a:ext uri="{FF2B5EF4-FFF2-40B4-BE49-F238E27FC236}">
                  <a16:creationId xmlns:a16="http://schemas.microsoft.com/office/drawing/2014/main" id="{F7A2D5A7-C449-4B36-8F71-22E8F7695C23}"/>
                </a:ext>
              </a:extLst>
            </p:cNvPr>
            <p:cNvSpPr>
              <a:spLocks/>
            </p:cNvSpPr>
            <p:nvPr/>
          </p:nvSpPr>
          <p:spPr bwMode="auto">
            <a:xfrm>
              <a:off x="6013450" y="3665538"/>
              <a:ext cx="287338" cy="312737"/>
            </a:xfrm>
            <a:custGeom>
              <a:avLst/>
              <a:gdLst>
                <a:gd name="T0" fmla="*/ 2147483647 w 142"/>
                <a:gd name="T1" fmla="*/ 0 h 165"/>
                <a:gd name="T2" fmla="*/ 2147483647 w 142"/>
                <a:gd name="T3" fmla="*/ 2147483647 h 165"/>
                <a:gd name="T4" fmla="*/ 2147483647 w 142"/>
                <a:gd name="T5" fmla="*/ 2147483647 h 165"/>
                <a:gd name="T6" fmla="*/ 2147483647 w 142"/>
                <a:gd name="T7" fmla="*/ 2147483647 h 165"/>
                <a:gd name="T8" fmla="*/ 2147483647 w 142"/>
                <a:gd name="T9" fmla="*/ 2147483647 h 165"/>
                <a:gd name="T10" fmla="*/ 2147483647 w 142"/>
                <a:gd name="T11" fmla="*/ 2147483647 h 165"/>
                <a:gd name="T12" fmla="*/ 2147483647 w 142"/>
                <a:gd name="T13" fmla="*/ 2147483647 h 165"/>
                <a:gd name="T14" fmla="*/ 2147483647 w 142"/>
                <a:gd name="T15" fmla="*/ 2147483647 h 165"/>
                <a:gd name="T16" fmla="*/ 0 w 142"/>
                <a:gd name="T17" fmla="*/ 2147483647 h 165"/>
                <a:gd name="T18" fmla="*/ 0 w 142"/>
                <a:gd name="T19" fmla="*/ 2147483647 h 165"/>
                <a:gd name="T20" fmla="*/ 0 w 142"/>
                <a:gd name="T21" fmla="*/ 2147483647 h 165"/>
                <a:gd name="T22" fmla="*/ 2147483647 w 142"/>
                <a:gd name="T23" fmla="*/ 2147483647 h 165"/>
                <a:gd name="T24" fmla="*/ 2147483647 w 142"/>
                <a:gd name="T25" fmla="*/ 0 h 165"/>
                <a:gd name="T26" fmla="*/ 2147483647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
              <a:extLst>
                <a:ext uri="{FF2B5EF4-FFF2-40B4-BE49-F238E27FC236}">
                  <a16:creationId xmlns:a16="http://schemas.microsoft.com/office/drawing/2014/main" id="{C69356A7-0E51-4561-9F62-CD99FD9839F3}"/>
                </a:ext>
              </a:extLst>
            </p:cNvPr>
            <p:cNvSpPr>
              <a:spLocks/>
            </p:cNvSpPr>
            <p:nvPr/>
          </p:nvSpPr>
          <p:spPr bwMode="auto">
            <a:xfrm>
              <a:off x="4833938" y="1679575"/>
              <a:ext cx="517525" cy="565150"/>
            </a:xfrm>
            <a:custGeom>
              <a:avLst/>
              <a:gdLst>
                <a:gd name="T0" fmla="*/ 2147483647 w 257"/>
                <a:gd name="T1" fmla="*/ 0 h 299"/>
                <a:gd name="T2" fmla="*/ 2147483647 w 257"/>
                <a:gd name="T3" fmla="*/ 2147483647 h 299"/>
                <a:gd name="T4" fmla="*/ 2147483647 w 257"/>
                <a:gd name="T5" fmla="*/ 2147483647 h 299"/>
                <a:gd name="T6" fmla="*/ 2147483647 w 257"/>
                <a:gd name="T7" fmla="*/ 2147483647 h 299"/>
                <a:gd name="T8" fmla="*/ 2147483647 w 257"/>
                <a:gd name="T9" fmla="*/ 2147483647 h 299"/>
                <a:gd name="T10" fmla="*/ 2147483647 w 257"/>
                <a:gd name="T11" fmla="*/ 2147483647 h 299"/>
                <a:gd name="T12" fmla="*/ 2147483647 w 257"/>
                <a:gd name="T13" fmla="*/ 2147483647 h 299"/>
                <a:gd name="T14" fmla="*/ 2147483647 w 257"/>
                <a:gd name="T15" fmla="*/ 2147483647 h 299"/>
                <a:gd name="T16" fmla="*/ 0 w 257"/>
                <a:gd name="T17" fmla="*/ 2147483647 h 299"/>
                <a:gd name="T18" fmla="*/ 0 w 257"/>
                <a:gd name="T19" fmla="*/ 2147483647 h 299"/>
                <a:gd name="T20" fmla="*/ 0 w 257"/>
                <a:gd name="T21" fmla="*/ 2147483647 h 299"/>
                <a:gd name="T22" fmla="*/ 2147483647 w 257"/>
                <a:gd name="T23" fmla="*/ 2147483647 h 299"/>
                <a:gd name="T24" fmla="*/ 2147483647 w 257"/>
                <a:gd name="T25" fmla="*/ 0 h 299"/>
                <a:gd name="T26" fmla="*/ 2147483647 w 257"/>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2">
              <a:extLst>
                <a:ext uri="{FF2B5EF4-FFF2-40B4-BE49-F238E27FC236}">
                  <a16:creationId xmlns:a16="http://schemas.microsoft.com/office/drawing/2014/main" id="{4CEACB50-8C58-40B2-8B92-86BBB91C1E43}"/>
                </a:ext>
              </a:extLst>
            </p:cNvPr>
            <p:cNvSpPr>
              <a:spLocks/>
            </p:cNvSpPr>
            <p:nvPr/>
          </p:nvSpPr>
          <p:spPr bwMode="auto">
            <a:xfrm>
              <a:off x="6659563" y="2898775"/>
              <a:ext cx="520700" cy="561975"/>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 name="组合 27">
            <a:extLst>
              <a:ext uri="{FF2B5EF4-FFF2-40B4-BE49-F238E27FC236}">
                <a16:creationId xmlns:a16="http://schemas.microsoft.com/office/drawing/2014/main" id="{D3F9BFFD-AE22-4234-9BC2-734088093C62}"/>
              </a:ext>
            </a:extLst>
          </p:cNvPr>
          <p:cNvGrpSpPr>
            <a:grpSpLocks/>
          </p:cNvGrpSpPr>
          <p:nvPr/>
        </p:nvGrpSpPr>
        <p:grpSpPr bwMode="auto">
          <a:xfrm>
            <a:off x="1553157" y="2446734"/>
            <a:ext cx="3190875" cy="585788"/>
            <a:chOff x="8019288" y="3163824"/>
            <a:chExt cx="3191256" cy="585216"/>
          </a:xfrm>
        </p:grpSpPr>
        <p:sp>
          <p:nvSpPr>
            <p:cNvPr id="58" name="圆角矩形 28">
              <a:extLst>
                <a:ext uri="{FF2B5EF4-FFF2-40B4-BE49-F238E27FC236}">
                  <a16:creationId xmlns:a16="http://schemas.microsoft.com/office/drawing/2014/main" id="{79968859-653F-4E33-9339-137D46161C92}"/>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9" name="组合 29">
              <a:extLst>
                <a:ext uri="{FF2B5EF4-FFF2-40B4-BE49-F238E27FC236}">
                  <a16:creationId xmlns:a16="http://schemas.microsoft.com/office/drawing/2014/main" id="{0B77352F-A78A-46D2-9B49-0D9869CB6C15}"/>
                </a:ext>
              </a:extLst>
            </p:cNvPr>
            <p:cNvGrpSpPr>
              <a:grpSpLocks/>
            </p:cNvGrpSpPr>
            <p:nvPr/>
          </p:nvGrpSpPr>
          <p:grpSpPr bwMode="auto">
            <a:xfrm>
              <a:off x="8147304" y="3246120"/>
              <a:ext cx="420624" cy="420624"/>
              <a:chOff x="8147304" y="3246120"/>
              <a:chExt cx="420624" cy="420624"/>
            </a:xfrm>
          </p:grpSpPr>
          <p:sp>
            <p:nvSpPr>
              <p:cNvPr id="61" name="椭圆 60">
                <a:extLst>
                  <a:ext uri="{FF2B5EF4-FFF2-40B4-BE49-F238E27FC236}">
                    <a16:creationId xmlns:a16="http://schemas.microsoft.com/office/drawing/2014/main" id="{AB66F8CB-5C83-4A15-8EB7-8A3EF8BD2CF0}"/>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 name="文本框 32">
                <a:extLst>
                  <a:ext uri="{FF2B5EF4-FFF2-40B4-BE49-F238E27FC236}">
                    <a16:creationId xmlns:a16="http://schemas.microsoft.com/office/drawing/2014/main" id="{21A299FE-8725-466E-872A-0BB23BAF07BB}"/>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rPr>
                  <a:t>1</a:t>
                </a:r>
                <a:endParaRPr lang="zh-CN" altLang="en-US" sz="2000" b="1" i="1">
                  <a:solidFill>
                    <a:srgbClr val="FFFFFF"/>
                  </a:solidFill>
                  <a:latin typeface="微软雅黑" panose="020B0503020204020204" pitchFamily="34" charset="-122"/>
                </a:endParaRPr>
              </a:p>
            </p:txBody>
          </p:sp>
        </p:grpSp>
        <p:sp>
          <p:nvSpPr>
            <p:cNvPr id="60" name="文本框 30">
              <a:extLst>
                <a:ext uri="{FF2B5EF4-FFF2-40B4-BE49-F238E27FC236}">
                  <a16:creationId xmlns:a16="http://schemas.microsoft.com/office/drawing/2014/main" id="{DFE47C8F-85CB-4A3D-A695-78BCDB9CCCB9}"/>
                </a:ext>
              </a:extLst>
            </p:cNvPr>
            <p:cNvSpPr txBox="1">
              <a:spLocks noChangeArrowheads="1"/>
            </p:cNvSpPr>
            <p:nvPr/>
          </p:nvSpPr>
          <p:spPr bwMode="auto">
            <a:xfrm>
              <a:off x="8668652" y="3225040"/>
              <a:ext cx="1929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Huffman</a:t>
              </a:r>
              <a:r>
                <a:rPr lang="zh-CN" altLang="en-US" sz="2400" b="1" dirty="0">
                  <a:solidFill>
                    <a:srgbClr val="FFFFFF"/>
                  </a:solidFill>
                  <a:latin typeface="微软雅黑" panose="020B0503020204020204" pitchFamily="34" charset="-122"/>
                  <a:ea typeface="微软雅黑" panose="020B0503020204020204" pitchFamily="34" charset="-122"/>
                </a:rPr>
                <a:t>树</a:t>
              </a:r>
            </a:p>
          </p:txBody>
        </p:sp>
      </p:grpSp>
      <p:grpSp>
        <p:nvGrpSpPr>
          <p:cNvPr id="69" name="组合 27">
            <a:extLst>
              <a:ext uri="{FF2B5EF4-FFF2-40B4-BE49-F238E27FC236}">
                <a16:creationId xmlns:a16="http://schemas.microsoft.com/office/drawing/2014/main" id="{359683C0-F204-46C9-A392-6CACD891DDC4}"/>
              </a:ext>
            </a:extLst>
          </p:cNvPr>
          <p:cNvGrpSpPr>
            <a:grpSpLocks/>
          </p:cNvGrpSpPr>
          <p:nvPr/>
        </p:nvGrpSpPr>
        <p:grpSpPr bwMode="auto">
          <a:xfrm>
            <a:off x="1553157" y="3296188"/>
            <a:ext cx="3190875" cy="585788"/>
            <a:chOff x="8019288" y="3163824"/>
            <a:chExt cx="3191256" cy="585216"/>
          </a:xfrm>
        </p:grpSpPr>
        <p:sp>
          <p:nvSpPr>
            <p:cNvPr id="70" name="圆角矩形 28">
              <a:extLst>
                <a:ext uri="{FF2B5EF4-FFF2-40B4-BE49-F238E27FC236}">
                  <a16:creationId xmlns:a16="http://schemas.microsoft.com/office/drawing/2014/main" id="{59F85CEE-2847-491C-8A1C-55074BC501AD}"/>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1" name="组合 29">
              <a:extLst>
                <a:ext uri="{FF2B5EF4-FFF2-40B4-BE49-F238E27FC236}">
                  <a16:creationId xmlns:a16="http://schemas.microsoft.com/office/drawing/2014/main" id="{DDDFD983-CF66-461B-9DF2-47472EA069ED}"/>
                </a:ext>
              </a:extLst>
            </p:cNvPr>
            <p:cNvGrpSpPr>
              <a:grpSpLocks/>
            </p:cNvGrpSpPr>
            <p:nvPr/>
          </p:nvGrpSpPr>
          <p:grpSpPr bwMode="auto">
            <a:xfrm>
              <a:off x="8147304" y="3246120"/>
              <a:ext cx="420624" cy="420624"/>
              <a:chOff x="8147304" y="3246120"/>
              <a:chExt cx="420624" cy="420624"/>
            </a:xfrm>
          </p:grpSpPr>
          <p:sp>
            <p:nvSpPr>
              <p:cNvPr id="73" name="椭圆 72">
                <a:extLst>
                  <a:ext uri="{FF2B5EF4-FFF2-40B4-BE49-F238E27FC236}">
                    <a16:creationId xmlns:a16="http://schemas.microsoft.com/office/drawing/2014/main" id="{D6BC6912-5F23-43BA-B34A-F5DD87A94008}"/>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4" name="文本框 32">
                <a:extLst>
                  <a:ext uri="{FF2B5EF4-FFF2-40B4-BE49-F238E27FC236}">
                    <a16:creationId xmlns:a16="http://schemas.microsoft.com/office/drawing/2014/main" id="{A0AA243C-5181-4E62-8529-68CB42769668}"/>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2</a:t>
                </a:r>
                <a:endParaRPr lang="zh-CN" altLang="en-US" sz="2000" b="1" i="1" dirty="0">
                  <a:solidFill>
                    <a:srgbClr val="FFFFFF"/>
                  </a:solidFill>
                  <a:latin typeface="微软雅黑" panose="020B0503020204020204" pitchFamily="34" charset="-122"/>
                </a:endParaRPr>
              </a:p>
            </p:txBody>
          </p:sp>
        </p:grpSp>
        <p:sp>
          <p:nvSpPr>
            <p:cNvPr id="72" name="文本框 30">
              <a:extLst>
                <a:ext uri="{FF2B5EF4-FFF2-40B4-BE49-F238E27FC236}">
                  <a16:creationId xmlns:a16="http://schemas.microsoft.com/office/drawing/2014/main" id="{50963661-53E2-4A07-8F93-86C9CBCD7D58}"/>
                </a:ext>
              </a:extLst>
            </p:cNvPr>
            <p:cNvSpPr txBox="1">
              <a:spLocks noChangeArrowheads="1"/>
            </p:cNvSpPr>
            <p:nvPr/>
          </p:nvSpPr>
          <p:spPr bwMode="auto">
            <a:xfrm>
              <a:off x="8668652" y="3225040"/>
              <a:ext cx="2278011"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Huffman</a:t>
              </a:r>
              <a:r>
                <a:rPr lang="zh-CN" altLang="en-US" sz="2400" b="1" dirty="0">
                  <a:solidFill>
                    <a:srgbClr val="FFFFFF"/>
                  </a:solidFill>
                  <a:latin typeface="微软雅黑" panose="020B0503020204020204" pitchFamily="34" charset="-122"/>
                  <a:ea typeface="微软雅黑" panose="020B0503020204020204" pitchFamily="34" charset="-122"/>
                </a:rPr>
                <a:t>编码</a:t>
              </a:r>
            </a:p>
          </p:txBody>
        </p:sp>
      </p:grpSp>
      <p:grpSp>
        <p:nvGrpSpPr>
          <p:cNvPr id="75" name="组合 27">
            <a:extLst>
              <a:ext uri="{FF2B5EF4-FFF2-40B4-BE49-F238E27FC236}">
                <a16:creationId xmlns:a16="http://schemas.microsoft.com/office/drawing/2014/main" id="{6F7373A6-24C6-4C38-BAC2-73A23A6F5A0F}"/>
              </a:ext>
            </a:extLst>
          </p:cNvPr>
          <p:cNvGrpSpPr>
            <a:grpSpLocks/>
          </p:cNvGrpSpPr>
          <p:nvPr/>
        </p:nvGrpSpPr>
        <p:grpSpPr bwMode="auto">
          <a:xfrm>
            <a:off x="1553157" y="4143515"/>
            <a:ext cx="3190875" cy="585788"/>
            <a:chOff x="8019288" y="3163824"/>
            <a:chExt cx="3191256" cy="585216"/>
          </a:xfrm>
        </p:grpSpPr>
        <p:sp>
          <p:nvSpPr>
            <p:cNvPr id="76" name="圆角矩形 28">
              <a:extLst>
                <a:ext uri="{FF2B5EF4-FFF2-40B4-BE49-F238E27FC236}">
                  <a16:creationId xmlns:a16="http://schemas.microsoft.com/office/drawing/2014/main" id="{E986BD18-AF8D-4AD5-BE6C-C5E530A43F6C}"/>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7" name="组合 29">
              <a:extLst>
                <a:ext uri="{FF2B5EF4-FFF2-40B4-BE49-F238E27FC236}">
                  <a16:creationId xmlns:a16="http://schemas.microsoft.com/office/drawing/2014/main" id="{BBA14C72-2AA6-44BD-8A6A-F948B13BDFF8}"/>
                </a:ext>
              </a:extLst>
            </p:cNvPr>
            <p:cNvGrpSpPr>
              <a:grpSpLocks/>
            </p:cNvGrpSpPr>
            <p:nvPr/>
          </p:nvGrpSpPr>
          <p:grpSpPr bwMode="auto">
            <a:xfrm>
              <a:off x="8147304" y="3246120"/>
              <a:ext cx="420624" cy="420624"/>
              <a:chOff x="8147304" y="3246120"/>
              <a:chExt cx="420624" cy="420624"/>
            </a:xfrm>
          </p:grpSpPr>
          <p:sp>
            <p:nvSpPr>
              <p:cNvPr id="79" name="椭圆 78">
                <a:extLst>
                  <a:ext uri="{FF2B5EF4-FFF2-40B4-BE49-F238E27FC236}">
                    <a16:creationId xmlns:a16="http://schemas.microsoft.com/office/drawing/2014/main" id="{422D313E-2AF5-41FB-BE32-308292B09499}"/>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文本框 32">
                <a:extLst>
                  <a:ext uri="{FF2B5EF4-FFF2-40B4-BE49-F238E27FC236}">
                    <a16:creationId xmlns:a16="http://schemas.microsoft.com/office/drawing/2014/main" id="{5EEC0D58-712C-44A3-8238-6528DEAA360A}"/>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3</a:t>
                </a:r>
                <a:endParaRPr lang="zh-CN" altLang="en-US" sz="2000" b="1" i="1" dirty="0">
                  <a:solidFill>
                    <a:srgbClr val="FFFFFF"/>
                  </a:solidFill>
                  <a:latin typeface="微软雅黑" panose="020B0503020204020204" pitchFamily="34" charset="-122"/>
                </a:endParaRPr>
              </a:p>
            </p:txBody>
          </p:sp>
        </p:grpSp>
        <p:sp>
          <p:nvSpPr>
            <p:cNvPr id="78" name="文本框 30">
              <a:extLst>
                <a:ext uri="{FF2B5EF4-FFF2-40B4-BE49-F238E27FC236}">
                  <a16:creationId xmlns:a16="http://schemas.microsoft.com/office/drawing/2014/main" id="{D651F419-D899-462B-A88F-A07E74C20519}"/>
                </a:ext>
              </a:extLst>
            </p:cNvPr>
            <p:cNvSpPr txBox="1">
              <a:spLocks noChangeArrowheads="1"/>
            </p:cNvSpPr>
            <p:nvPr/>
          </p:nvSpPr>
          <p:spPr bwMode="auto">
            <a:xfrm>
              <a:off x="8668652" y="3225040"/>
              <a:ext cx="2277942"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Huffman</a:t>
              </a:r>
              <a:r>
                <a:rPr lang="zh-CN" altLang="en-US" sz="2400" b="1" dirty="0">
                  <a:solidFill>
                    <a:srgbClr val="FFFFFF"/>
                  </a:solidFill>
                  <a:latin typeface="微软雅黑" panose="020B0503020204020204" pitchFamily="34" charset="-122"/>
                  <a:ea typeface="微软雅黑" panose="020B0503020204020204" pitchFamily="34" charset="-122"/>
                </a:rPr>
                <a:t>译码</a:t>
              </a:r>
            </a:p>
          </p:txBody>
        </p:sp>
      </p:grpSp>
      <p:grpSp>
        <p:nvGrpSpPr>
          <p:cNvPr id="81" name="组合 27">
            <a:extLst>
              <a:ext uri="{FF2B5EF4-FFF2-40B4-BE49-F238E27FC236}">
                <a16:creationId xmlns:a16="http://schemas.microsoft.com/office/drawing/2014/main" id="{902B0793-B58C-4855-BC81-2B2F1E292288}"/>
              </a:ext>
            </a:extLst>
          </p:cNvPr>
          <p:cNvGrpSpPr>
            <a:grpSpLocks/>
          </p:cNvGrpSpPr>
          <p:nvPr/>
        </p:nvGrpSpPr>
        <p:grpSpPr bwMode="auto">
          <a:xfrm>
            <a:off x="1553156" y="4990842"/>
            <a:ext cx="3190875" cy="585788"/>
            <a:chOff x="8019288" y="3163824"/>
            <a:chExt cx="3191256" cy="585216"/>
          </a:xfrm>
        </p:grpSpPr>
        <p:sp>
          <p:nvSpPr>
            <p:cNvPr id="82" name="圆角矩形 28">
              <a:extLst>
                <a:ext uri="{FF2B5EF4-FFF2-40B4-BE49-F238E27FC236}">
                  <a16:creationId xmlns:a16="http://schemas.microsoft.com/office/drawing/2014/main" id="{DEAAF3CA-626E-4C89-B607-28212B9FA40B}"/>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83" name="组合 29">
              <a:extLst>
                <a:ext uri="{FF2B5EF4-FFF2-40B4-BE49-F238E27FC236}">
                  <a16:creationId xmlns:a16="http://schemas.microsoft.com/office/drawing/2014/main" id="{1986A022-45A3-420A-8E54-48399FEE9096}"/>
                </a:ext>
              </a:extLst>
            </p:cNvPr>
            <p:cNvGrpSpPr>
              <a:grpSpLocks/>
            </p:cNvGrpSpPr>
            <p:nvPr/>
          </p:nvGrpSpPr>
          <p:grpSpPr bwMode="auto">
            <a:xfrm>
              <a:off x="8147304" y="3246120"/>
              <a:ext cx="420624" cy="420624"/>
              <a:chOff x="8147304" y="3246120"/>
              <a:chExt cx="420624" cy="420624"/>
            </a:xfrm>
          </p:grpSpPr>
          <p:sp>
            <p:nvSpPr>
              <p:cNvPr id="85" name="椭圆 84">
                <a:extLst>
                  <a:ext uri="{FF2B5EF4-FFF2-40B4-BE49-F238E27FC236}">
                    <a16:creationId xmlns:a16="http://schemas.microsoft.com/office/drawing/2014/main" id="{AA0037A9-876E-4F99-9A45-9CB14AB3EB8B}"/>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6" name="文本框 32">
                <a:extLst>
                  <a:ext uri="{FF2B5EF4-FFF2-40B4-BE49-F238E27FC236}">
                    <a16:creationId xmlns:a16="http://schemas.microsoft.com/office/drawing/2014/main" id="{6C8C73E8-8D3B-4419-A6F7-B007201F6605}"/>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4</a:t>
                </a:r>
                <a:endParaRPr lang="zh-CN" altLang="en-US" sz="2000" b="1" i="1" dirty="0">
                  <a:solidFill>
                    <a:srgbClr val="FFFFFF"/>
                  </a:solidFill>
                  <a:latin typeface="微软雅黑" panose="020B0503020204020204" pitchFamily="34" charset="-122"/>
                </a:endParaRPr>
              </a:p>
            </p:txBody>
          </p:sp>
        </p:grpSp>
        <p:sp>
          <p:nvSpPr>
            <p:cNvPr id="84" name="文本框 30">
              <a:extLst>
                <a:ext uri="{FF2B5EF4-FFF2-40B4-BE49-F238E27FC236}">
                  <a16:creationId xmlns:a16="http://schemas.microsoft.com/office/drawing/2014/main" id="{74FE2F6D-80FD-40A5-8F13-15E5684155FD}"/>
                </a:ext>
              </a:extLst>
            </p:cNvPr>
            <p:cNvSpPr txBox="1">
              <a:spLocks noChangeArrowheads="1"/>
            </p:cNvSpPr>
            <p:nvPr/>
          </p:nvSpPr>
          <p:spPr bwMode="auto">
            <a:xfrm>
              <a:off x="8668652" y="3225040"/>
              <a:ext cx="2541892"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err="1">
                  <a:solidFill>
                    <a:srgbClr val="FFFFFF"/>
                  </a:solidFill>
                  <a:latin typeface="微软雅黑" panose="020B0503020204020204" pitchFamily="34" charset="-122"/>
                  <a:ea typeface="微软雅黑" panose="020B0503020204020204" pitchFamily="34" charset="-122"/>
                </a:rPr>
                <a:t>huf</a:t>
              </a:r>
              <a:r>
                <a:rPr lang="zh-CN" altLang="en-US" sz="2400" b="1" dirty="0">
                  <a:solidFill>
                    <a:srgbClr val="FFFFFF"/>
                  </a:solidFill>
                  <a:latin typeface="微软雅黑" panose="020B0503020204020204" pitchFamily="34" charset="-122"/>
                  <a:ea typeface="微软雅黑" panose="020B0503020204020204" pitchFamily="34" charset="-122"/>
                </a:rPr>
                <a:t>文件编码算法</a:t>
              </a:r>
            </a:p>
          </p:txBody>
        </p:sp>
      </p:grpSp>
      <p:grpSp>
        <p:nvGrpSpPr>
          <p:cNvPr id="87" name="组合 27">
            <a:extLst>
              <a:ext uri="{FF2B5EF4-FFF2-40B4-BE49-F238E27FC236}">
                <a16:creationId xmlns:a16="http://schemas.microsoft.com/office/drawing/2014/main" id="{412156C2-101A-4C58-B9E1-35F08AB0449A}"/>
              </a:ext>
            </a:extLst>
          </p:cNvPr>
          <p:cNvGrpSpPr>
            <a:grpSpLocks/>
          </p:cNvGrpSpPr>
          <p:nvPr/>
        </p:nvGrpSpPr>
        <p:grpSpPr bwMode="auto">
          <a:xfrm>
            <a:off x="1553155" y="5840690"/>
            <a:ext cx="3190875" cy="585788"/>
            <a:chOff x="8019288" y="3163824"/>
            <a:chExt cx="3191256" cy="585216"/>
          </a:xfrm>
        </p:grpSpPr>
        <p:sp>
          <p:nvSpPr>
            <p:cNvPr id="88" name="圆角矩形 28">
              <a:extLst>
                <a:ext uri="{FF2B5EF4-FFF2-40B4-BE49-F238E27FC236}">
                  <a16:creationId xmlns:a16="http://schemas.microsoft.com/office/drawing/2014/main" id="{2C34CED3-857F-48A1-9FBB-56482CA82C76}"/>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89" name="组合 29">
              <a:extLst>
                <a:ext uri="{FF2B5EF4-FFF2-40B4-BE49-F238E27FC236}">
                  <a16:creationId xmlns:a16="http://schemas.microsoft.com/office/drawing/2014/main" id="{2BD1CDFB-9BF9-4FEF-AFC0-B56DD45E00E8}"/>
                </a:ext>
              </a:extLst>
            </p:cNvPr>
            <p:cNvGrpSpPr>
              <a:grpSpLocks/>
            </p:cNvGrpSpPr>
            <p:nvPr/>
          </p:nvGrpSpPr>
          <p:grpSpPr bwMode="auto">
            <a:xfrm>
              <a:off x="8147304" y="3246120"/>
              <a:ext cx="420624" cy="420624"/>
              <a:chOff x="8147304" y="3246120"/>
              <a:chExt cx="420624" cy="420624"/>
            </a:xfrm>
          </p:grpSpPr>
          <p:sp>
            <p:nvSpPr>
              <p:cNvPr id="91" name="椭圆 90">
                <a:extLst>
                  <a:ext uri="{FF2B5EF4-FFF2-40B4-BE49-F238E27FC236}">
                    <a16:creationId xmlns:a16="http://schemas.microsoft.com/office/drawing/2014/main" id="{99EAB8BC-AD96-4204-B0D0-2FCD82BD9DD8}"/>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2" name="文本框 32">
                <a:extLst>
                  <a:ext uri="{FF2B5EF4-FFF2-40B4-BE49-F238E27FC236}">
                    <a16:creationId xmlns:a16="http://schemas.microsoft.com/office/drawing/2014/main" id="{6CF5CD85-B82D-4E12-9B53-76A10A6E9EA6}"/>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5</a:t>
                </a:r>
                <a:endParaRPr lang="zh-CN" altLang="en-US" sz="2000" b="1" i="1" dirty="0">
                  <a:solidFill>
                    <a:srgbClr val="FFFFFF"/>
                  </a:solidFill>
                  <a:latin typeface="微软雅黑" panose="020B0503020204020204" pitchFamily="34" charset="-122"/>
                </a:endParaRPr>
              </a:p>
            </p:txBody>
          </p:sp>
        </p:grpSp>
        <p:sp>
          <p:nvSpPr>
            <p:cNvPr id="90" name="文本框 30">
              <a:extLst>
                <a:ext uri="{FF2B5EF4-FFF2-40B4-BE49-F238E27FC236}">
                  <a16:creationId xmlns:a16="http://schemas.microsoft.com/office/drawing/2014/main" id="{EE36A787-5F03-4FF9-B01F-48B45AD76270}"/>
                </a:ext>
              </a:extLst>
            </p:cNvPr>
            <p:cNvSpPr txBox="1">
              <a:spLocks noChangeArrowheads="1"/>
            </p:cNvSpPr>
            <p:nvPr/>
          </p:nvSpPr>
          <p:spPr bwMode="auto">
            <a:xfrm>
              <a:off x="8668651" y="3225040"/>
              <a:ext cx="2541892"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err="1">
                  <a:solidFill>
                    <a:srgbClr val="FFFFFF"/>
                  </a:solidFill>
                  <a:latin typeface="微软雅黑" panose="020B0503020204020204" pitchFamily="34" charset="-122"/>
                  <a:ea typeface="微软雅黑" panose="020B0503020204020204" pitchFamily="34" charset="-122"/>
                </a:rPr>
                <a:t>huf</a:t>
              </a:r>
              <a:r>
                <a:rPr lang="zh-CN" altLang="en-US" sz="2400" b="1" dirty="0">
                  <a:solidFill>
                    <a:srgbClr val="FFFFFF"/>
                  </a:solidFill>
                  <a:latin typeface="微软雅黑" panose="020B0503020204020204" pitchFamily="34" charset="-122"/>
                  <a:ea typeface="微软雅黑" panose="020B0503020204020204" pitchFamily="34" charset="-122"/>
                </a:rPr>
                <a:t>文件译码算法</a:t>
              </a:r>
            </a:p>
          </p:txBody>
        </p:sp>
      </p:grpSp>
    </p:spTree>
    <p:extLst>
      <p:ext uri="{BB962C8B-B14F-4D97-AF65-F5344CB8AC3E}">
        <p14:creationId xmlns:p14="http://schemas.microsoft.com/office/powerpoint/2010/main" val="16900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left)">
                                      <p:cBhvr>
                                        <p:cTn id="2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文件压缩率</a:t>
            </a:r>
            <a:endParaRPr lang="en-US" altLang="zh-CN"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16" name="文本框 15">
            <a:extLst>
              <a:ext uri="{FF2B5EF4-FFF2-40B4-BE49-F238E27FC236}">
                <a16:creationId xmlns:a16="http://schemas.microsoft.com/office/drawing/2014/main" id="{A212B46E-CADD-456B-9FE9-343B92656203}"/>
              </a:ext>
            </a:extLst>
          </p:cNvPr>
          <p:cNvSpPr txBox="1"/>
          <p:nvPr/>
        </p:nvSpPr>
        <p:spPr>
          <a:xfrm>
            <a:off x="4970316" y="1439094"/>
            <a:ext cx="2251368" cy="584775"/>
          </a:xfrm>
          <a:prstGeom prst="rect">
            <a:avLst/>
          </a:prstGeom>
          <a:noFill/>
        </p:spPr>
        <p:txBody>
          <a:bodyPr wrap="square" rtlCol="0">
            <a:spAutoFit/>
          </a:bodyPr>
          <a:lstStyle/>
          <a:p>
            <a:r>
              <a:rPr lang="zh-CN" altLang="en-US" sz="3200" dirty="0"/>
              <a:t>不规则文本</a:t>
            </a:r>
          </a:p>
        </p:txBody>
      </p:sp>
      <p:graphicFrame>
        <p:nvGraphicFramePr>
          <p:cNvPr id="2" name="表格 1">
            <a:extLst>
              <a:ext uri="{FF2B5EF4-FFF2-40B4-BE49-F238E27FC236}">
                <a16:creationId xmlns:a16="http://schemas.microsoft.com/office/drawing/2014/main" id="{D047D3EC-4090-4214-B39F-6106469CF394}"/>
              </a:ext>
            </a:extLst>
          </p:cNvPr>
          <p:cNvGraphicFramePr>
            <a:graphicFrameLocks noGrp="1"/>
          </p:cNvGraphicFramePr>
          <p:nvPr>
            <p:extLst>
              <p:ext uri="{D42A27DB-BD31-4B8C-83A1-F6EECF244321}">
                <p14:modId xmlns:p14="http://schemas.microsoft.com/office/powerpoint/2010/main" val="167836800"/>
              </p:ext>
            </p:extLst>
          </p:nvPr>
        </p:nvGraphicFramePr>
        <p:xfrm>
          <a:off x="76227" y="2193199"/>
          <a:ext cx="11785246" cy="3142736"/>
        </p:xfrm>
        <a:graphic>
          <a:graphicData uri="http://schemas.openxmlformats.org/drawingml/2006/table">
            <a:tbl>
              <a:tblPr firstRow="1" firstCol="1" bandRow="1">
                <a:tableStyleId>{7DF18680-E054-41AD-8BC1-D1AEF772440D}</a:tableStyleId>
              </a:tblPr>
              <a:tblGrid>
                <a:gridCol w="886250">
                  <a:extLst>
                    <a:ext uri="{9D8B030D-6E8A-4147-A177-3AD203B41FA5}">
                      <a16:colId xmlns:a16="http://schemas.microsoft.com/office/drawing/2014/main" val="2037652178"/>
                    </a:ext>
                  </a:extLst>
                </a:gridCol>
                <a:gridCol w="1470799">
                  <a:extLst>
                    <a:ext uri="{9D8B030D-6E8A-4147-A177-3AD203B41FA5}">
                      <a16:colId xmlns:a16="http://schemas.microsoft.com/office/drawing/2014/main" val="3498786576"/>
                    </a:ext>
                  </a:extLst>
                </a:gridCol>
                <a:gridCol w="1470799">
                  <a:extLst>
                    <a:ext uri="{9D8B030D-6E8A-4147-A177-3AD203B41FA5}">
                      <a16:colId xmlns:a16="http://schemas.microsoft.com/office/drawing/2014/main" val="2220940231"/>
                    </a:ext>
                  </a:extLst>
                </a:gridCol>
                <a:gridCol w="2118987">
                  <a:extLst>
                    <a:ext uri="{9D8B030D-6E8A-4147-A177-3AD203B41FA5}">
                      <a16:colId xmlns:a16="http://schemas.microsoft.com/office/drawing/2014/main" val="1801777200"/>
                    </a:ext>
                  </a:extLst>
                </a:gridCol>
                <a:gridCol w="1984635">
                  <a:extLst>
                    <a:ext uri="{9D8B030D-6E8A-4147-A177-3AD203B41FA5}">
                      <a16:colId xmlns:a16="http://schemas.microsoft.com/office/drawing/2014/main" val="874581804"/>
                    </a:ext>
                  </a:extLst>
                </a:gridCol>
                <a:gridCol w="1204452">
                  <a:extLst>
                    <a:ext uri="{9D8B030D-6E8A-4147-A177-3AD203B41FA5}">
                      <a16:colId xmlns:a16="http://schemas.microsoft.com/office/drawing/2014/main" val="4052886035"/>
                    </a:ext>
                  </a:extLst>
                </a:gridCol>
                <a:gridCol w="1470799">
                  <a:extLst>
                    <a:ext uri="{9D8B030D-6E8A-4147-A177-3AD203B41FA5}">
                      <a16:colId xmlns:a16="http://schemas.microsoft.com/office/drawing/2014/main" val="3088699122"/>
                    </a:ext>
                  </a:extLst>
                </a:gridCol>
                <a:gridCol w="1178525">
                  <a:extLst>
                    <a:ext uri="{9D8B030D-6E8A-4147-A177-3AD203B41FA5}">
                      <a16:colId xmlns:a16="http://schemas.microsoft.com/office/drawing/2014/main" val="1332972341"/>
                    </a:ext>
                  </a:extLst>
                </a:gridCol>
              </a:tblGrid>
              <a:tr h="196421">
                <a:tc>
                  <a:txBody>
                    <a:bodyPr/>
                    <a:lstStyle/>
                    <a:p>
                      <a:pPr algn="l">
                        <a:spcAft>
                          <a:spcPts val="0"/>
                        </a:spcAft>
                      </a:pPr>
                      <a:r>
                        <a:rPr lang="zh-CN" sz="1200" kern="100">
                          <a:effectLst/>
                        </a:rPr>
                        <a:t>序号</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zh-CN" sz="1200" kern="100">
                          <a:effectLst/>
                        </a:rPr>
                        <a:t>文本长度</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zh-CN" sz="1200" kern="100">
                          <a:effectLst/>
                        </a:rPr>
                        <a:t>字符种类</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zh-CN" sz="1200" kern="100">
                          <a:effectLst/>
                        </a:rPr>
                        <a:t>源文件大小</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huf</a:t>
                      </a:r>
                      <a:r>
                        <a:rPr lang="zh-CN" sz="1200" kern="100">
                          <a:effectLst/>
                        </a:rPr>
                        <a:t>文件大小</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zh-CN" sz="1200" kern="100">
                          <a:effectLst/>
                        </a:rPr>
                        <a:t>压缩率</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zh-CN" sz="1200" kern="100">
                          <a:effectLst/>
                        </a:rPr>
                        <a:t>错误个数</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zh-CN" sz="1200" kern="100">
                          <a:effectLst/>
                        </a:rPr>
                        <a:t>准确率</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3128758271"/>
                  </a:ext>
                </a:extLst>
              </a:tr>
              <a:tr h="196421">
                <a:tc>
                  <a:txBody>
                    <a:bodyPr/>
                    <a:lstStyle/>
                    <a:p>
                      <a:pPr algn="l">
                        <a:spcAft>
                          <a:spcPts val="0"/>
                        </a:spcAft>
                      </a:pPr>
                      <a:r>
                        <a:rPr lang="en-US" sz="1200" kern="100">
                          <a:effectLst/>
                        </a:rPr>
                        <a:t>1</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6000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6063</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4955</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81.73%</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660903022"/>
                  </a:ext>
                </a:extLst>
              </a:tr>
              <a:tr h="196421">
                <a:tc>
                  <a:txBody>
                    <a:bodyPr/>
                    <a:lstStyle/>
                    <a:p>
                      <a:pPr algn="l">
                        <a:spcAft>
                          <a:spcPts val="0"/>
                        </a:spcAft>
                      </a:pPr>
                      <a:r>
                        <a:rPr lang="en-US" sz="1200" kern="100">
                          <a:effectLst/>
                        </a:rPr>
                        <a:t>2</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12000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12113</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9934</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82.01%</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577722004"/>
                  </a:ext>
                </a:extLst>
              </a:tr>
              <a:tr h="196421">
                <a:tc>
                  <a:txBody>
                    <a:bodyPr/>
                    <a:lstStyle/>
                    <a:p>
                      <a:pPr algn="l">
                        <a:spcAft>
                          <a:spcPts val="0"/>
                        </a:spcAft>
                      </a:pPr>
                      <a:r>
                        <a:rPr lang="en-US" sz="1200" kern="100">
                          <a:effectLst/>
                        </a:rPr>
                        <a:t>3</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20230</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16557</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81.84%</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2908087736"/>
                  </a:ext>
                </a:extLst>
              </a:tr>
              <a:tr h="196421">
                <a:tc>
                  <a:txBody>
                    <a:bodyPr/>
                    <a:lstStyle/>
                    <a:p>
                      <a:pPr algn="l">
                        <a:spcAft>
                          <a:spcPts val="0"/>
                        </a:spcAft>
                      </a:pPr>
                      <a:r>
                        <a:rPr lang="en-US" sz="1200" kern="100">
                          <a:effectLst/>
                        </a:rPr>
                        <a:t>4</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25000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dirty="0">
                          <a:effectLst/>
                        </a:rPr>
                        <a:t>25236</a:t>
                      </a:r>
                      <a:r>
                        <a:rPr lang="zh-CN" sz="1200" kern="100" dirty="0">
                          <a:effectLst/>
                        </a:rPr>
                        <a:t>字节</a:t>
                      </a:r>
                      <a:endParaRPr lang="zh-CN" sz="1200" kern="100" dirty="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20726</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dirty="0">
                          <a:effectLst/>
                        </a:rPr>
                        <a:t>82.13%</a:t>
                      </a:r>
                      <a:endParaRPr lang="zh-CN" sz="1200" kern="100" dirty="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1471453923"/>
                  </a:ext>
                </a:extLst>
              </a:tr>
              <a:tr h="196421">
                <a:tc>
                  <a:txBody>
                    <a:bodyPr/>
                    <a:lstStyle/>
                    <a:p>
                      <a:pPr algn="l">
                        <a:spcAft>
                          <a:spcPts val="0"/>
                        </a:spcAft>
                      </a:pPr>
                      <a:r>
                        <a:rPr lang="en-US" sz="1200" kern="100">
                          <a:effectLst/>
                        </a:rPr>
                        <a:t>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30341</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dirty="0">
                          <a:effectLst/>
                        </a:rPr>
                        <a:t>24869</a:t>
                      </a:r>
                      <a:r>
                        <a:rPr lang="zh-CN" sz="1200" kern="100" dirty="0">
                          <a:effectLst/>
                        </a:rPr>
                        <a:t>字节</a:t>
                      </a:r>
                      <a:endParaRPr lang="zh-CN" sz="1200" kern="100" dirty="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81.96%</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2833773776"/>
                  </a:ext>
                </a:extLst>
              </a:tr>
              <a:tr h="196421">
                <a:tc>
                  <a:txBody>
                    <a:bodyPr/>
                    <a:lstStyle/>
                    <a:p>
                      <a:pPr algn="l">
                        <a:spcAft>
                          <a:spcPts val="0"/>
                        </a:spcAft>
                      </a:pPr>
                      <a:r>
                        <a:rPr lang="en-US" sz="1200" kern="100">
                          <a:effectLst/>
                        </a:rPr>
                        <a:t>6</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35000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35355</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29028</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82.10%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3391823643"/>
                  </a:ext>
                </a:extLst>
              </a:tr>
              <a:tr h="196421">
                <a:tc>
                  <a:txBody>
                    <a:bodyPr/>
                    <a:lstStyle/>
                    <a:p>
                      <a:pPr algn="l">
                        <a:spcAft>
                          <a:spcPts val="0"/>
                        </a:spcAft>
                      </a:pPr>
                      <a:r>
                        <a:rPr lang="en-US" sz="1200" kern="100">
                          <a:effectLst/>
                        </a:rPr>
                        <a:t>7</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40434</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33166</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82.03%</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2994434202"/>
                  </a:ext>
                </a:extLst>
              </a:tr>
              <a:tr h="196421">
                <a:tc>
                  <a:txBody>
                    <a:bodyPr/>
                    <a:lstStyle/>
                    <a:p>
                      <a:pPr algn="l">
                        <a:spcAft>
                          <a:spcPts val="0"/>
                        </a:spcAft>
                      </a:pPr>
                      <a:r>
                        <a:rPr lang="en-US" sz="1200" kern="100">
                          <a:effectLst/>
                        </a:rPr>
                        <a:t>8</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101025</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83016</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82.17%</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1092167505"/>
                  </a:ext>
                </a:extLst>
              </a:tr>
              <a:tr h="196421">
                <a:tc>
                  <a:txBody>
                    <a:bodyPr/>
                    <a:lstStyle/>
                    <a:p>
                      <a:pPr algn="l">
                        <a:spcAft>
                          <a:spcPts val="0"/>
                        </a:spcAft>
                      </a:pPr>
                      <a:r>
                        <a:rPr lang="en-US" sz="1200" kern="100">
                          <a:effectLst/>
                        </a:rPr>
                        <a:t>9</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500000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505214</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415494</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82.24%</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3316772231"/>
                  </a:ext>
                </a:extLst>
              </a:tr>
              <a:tr h="196421">
                <a:tc>
                  <a:txBody>
                    <a:bodyPr/>
                    <a:lstStyle/>
                    <a:p>
                      <a:pPr algn="l">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1010493</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831125</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1979733246"/>
                  </a:ext>
                </a:extLst>
              </a:tr>
              <a:tr h="196421">
                <a:tc>
                  <a:txBody>
                    <a:bodyPr/>
                    <a:lstStyle/>
                    <a:p>
                      <a:pPr algn="l">
                        <a:spcAft>
                          <a:spcPts val="0"/>
                        </a:spcAft>
                      </a:pPr>
                      <a:r>
                        <a:rPr lang="en-US" sz="1200" kern="100">
                          <a:effectLst/>
                        </a:rPr>
                        <a:t>11</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2000000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2021031</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1662545</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82.26%</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2677257341"/>
                  </a:ext>
                </a:extLst>
              </a:tr>
              <a:tr h="196421">
                <a:tc>
                  <a:txBody>
                    <a:bodyPr/>
                    <a:lstStyle/>
                    <a:p>
                      <a:pPr algn="l">
                        <a:spcAft>
                          <a:spcPts val="0"/>
                        </a:spcAft>
                      </a:pPr>
                      <a:r>
                        <a:rPr lang="en-US" sz="1200" kern="100">
                          <a:effectLst/>
                        </a:rPr>
                        <a:t>12</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3000000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3031503</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2493853</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82.26%</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4069730285"/>
                  </a:ext>
                </a:extLst>
              </a:tr>
              <a:tr h="196421">
                <a:tc>
                  <a:txBody>
                    <a:bodyPr/>
                    <a:lstStyle/>
                    <a:p>
                      <a:pPr algn="l">
                        <a:spcAft>
                          <a:spcPts val="0"/>
                        </a:spcAft>
                      </a:pPr>
                      <a:r>
                        <a:rPr lang="en-US" sz="1200" kern="100">
                          <a:effectLst/>
                        </a:rPr>
                        <a:t>13</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4000000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4042218</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3325383</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82.27%</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262363259"/>
                  </a:ext>
                </a:extLst>
              </a:tr>
              <a:tr h="196421">
                <a:tc>
                  <a:txBody>
                    <a:bodyPr/>
                    <a:lstStyle/>
                    <a:p>
                      <a:pPr algn="l">
                        <a:spcAft>
                          <a:spcPts val="0"/>
                        </a:spcAft>
                      </a:pPr>
                      <a:r>
                        <a:rPr lang="en-US" sz="1200" kern="100">
                          <a:effectLst/>
                        </a:rPr>
                        <a:t>14</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5000000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5052347</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4156946</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82.28%</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1602622835"/>
                  </a:ext>
                </a:extLst>
              </a:tr>
              <a:tr h="196421">
                <a:tc>
                  <a:txBody>
                    <a:bodyPr/>
                    <a:lstStyle/>
                    <a:p>
                      <a:pPr algn="l">
                        <a:spcAft>
                          <a:spcPts val="0"/>
                        </a:spcAft>
                      </a:pPr>
                      <a:r>
                        <a:rPr lang="en-US" sz="1200" kern="100">
                          <a:effectLst/>
                        </a:rPr>
                        <a:t>15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10000000</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95</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10105511</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8314397</a:t>
                      </a:r>
                      <a:r>
                        <a:rPr lang="zh-CN" sz="1200" kern="100">
                          <a:effectLst/>
                        </a:rPr>
                        <a:t>字节</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82.28%</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a:effectLst/>
                        </a:rPr>
                        <a:t>0 </a:t>
                      </a:r>
                      <a:endParaRPr lang="zh-CN" sz="1200" kern="100">
                        <a:effectLst/>
                        <a:latin typeface="Times New Roman" panose="02020603050405020304" pitchFamily="18" charset="0"/>
                        <a:ea typeface="宋体" panose="02010600030101010101" pitchFamily="2" charset="-122"/>
                      </a:endParaRPr>
                    </a:p>
                  </a:txBody>
                  <a:tcPr marL="76860" marR="76860" marT="0" marB="0"/>
                </a:tc>
                <a:tc>
                  <a:txBody>
                    <a:bodyPr/>
                    <a:lstStyle/>
                    <a:p>
                      <a:pPr algn="l">
                        <a:spcAft>
                          <a:spcPts val="0"/>
                        </a:spcAft>
                      </a:pPr>
                      <a:r>
                        <a:rPr lang="en-US" sz="1200" kern="100" dirty="0">
                          <a:effectLst/>
                        </a:rPr>
                        <a:t>100%</a:t>
                      </a:r>
                      <a:endParaRPr lang="zh-CN" sz="1200" kern="100" dirty="0">
                        <a:effectLst/>
                        <a:latin typeface="Times New Roman" panose="02020603050405020304" pitchFamily="18" charset="0"/>
                        <a:ea typeface="宋体" panose="02010600030101010101" pitchFamily="2" charset="-122"/>
                      </a:endParaRPr>
                    </a:p>
                  </a:txBody>
                  <a:tcPr marL="76860" marR="76860" marT="0" marB="0"/>
                </a:tc>
                <a:extLst>
                  <a:ext uri="{0D108BD9-81ED-4DB2-BD59-A6C34878D82A}">
                    <a16:rowId xmlns:a16="http://schemas.microsoft.com/office/drawing/2014/main" val="1241048207"/>
                  </a:ext>
                </a:extLst>
              </a:tr>
            </a:tbl>
          </a:graphicData>
        </a:graphic>
      </p:graphicFrame>
    </p:spTree>
    <p:extLst>
      <p:ext uri="{BB962C8B-B14F-4D97-AF65-F5344CB8AC3E}">
        <p14:creationId xmlns:p14="http://schemas.microsoft.com/office/powerpoint/2010/main" val="388274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实验结果与分析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译码准确率</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24131DA1-AB60-405C-99FA-D5F92B298034}"/>
              </a:ext>
            </a:extLst>
          </p:cNvPr>
          <p:cNvSpPr txBox="1"/>
          <p:nvPr/>
        </p:nvSpPr>
        <p:spPr>
          <a:xfrm>
            <a:off x="1524000" y="1722537"/>
            <a:ext cx="8961276" cy="3970318"/>
          </a:xfrm>
          <a:prstGeom prst="rect">
            <a:avLst/>
          </a:prstGeom>
          <a:noFill/>
        </p:spPr>
        <p:txBody>
          <a:bodyPr wrap="square" rtlCol="0">
            <a:spAutoFit/>
          </a:bodyPr>
          <a:lstStyle/>
          <a:p>
            <a:r>
              <a:rPr lang="zh-CN" altLang="en-US" sz="2800" dirty="0"/>
              <a:t>通过以上</a:t>
            </a:r>
            <a:r>
              <a:rPr lang="en-US" altLang="zh-CN" sz="2800" dirty="0"/>
              <a:t>25</a:t>
            </a:r>
            <a:r>
              <a:rPr lang="zh-CN" altLang="en-US" sz="2800" dirty="0"/>
              <a:t>篇不同文档的测试，发现本程序在</a:t>
            </a:r>
            <a:r>
              <a:rPr lang="en-US" altLang="zh-CN" sz="2800" dirty="0"/>
              <a:t>Huffman</a:t>
            </a:r>
            <a:r>
              <a:rPr lang="zh-CN" altLang="en-US" sz="2800" dirty="0"/>
              <a:t>编码</a:t>
            </a:r>
            <a:r>
              <a:rPr lang="en-US" altLang="zh-CN" sz="2800" dirty="0"/>
              <a:t>/</a:t>
            </a:r>
            <a:r>
              <a:rPr lang="zh-CN" altLang="en-US" sz="2800" dirty="0"/>
              <a:t>译码方面有着较好的性能，基本能够实现</a:t>
            </a:r>
            <a:r>
              <a:rPr lang="en-US" altLang="zh-CN" sz="2800" dirty="0"/>
              <a:t>100%</a:t>
            </a:r>
            <a:r>
              <a:rPr lang="zh-CN" altLang="en-US" sz="2800" dirty="0"/>
              <a:t>的译码准确率。</a:t>
            </a:r>
          </a:p>
          <a:p>
            <a:r>
              <a:rPr lang="zh-CN" altLang="en-US" sz="2800" dirty="0"/>
              <a:t>但是，这并不代表本程序对于所有的文档译码都能够准确。在进行本程序测试时，未进行如下测试：</a:t>
            </a:r>
          </a:p>
          <a:p>
            <a:r>
              <a:rPr lang="zh-CN" altLang="zh-CN" sz="2800" dirty="0"/>
              <a:t>（</a:t>
            </a:r>
            <a:r>
              <a:rPr lang="en-US" altLang="zh-CN" sz="2800" dirty="0"/>
              <a:t>1</a:t>
            </a:r>
            <a:r>
              <a:rPr lang="zh-CN" altLang="zh-CN" sz="2800" dirty="0"/>
              <a:t>）对</a:t>
            </a:r>
            <a:r>
              <a:rPr lang="zh-CN" altLang="zh-CN" sz="2800" b="1" dirty="0"/>
              <a:t>中文文档</a:t>
            </a:r>
            <a:r>
              <a:rPr lang="zh-CN" altLang="zh-CN" sz="2800" dirty="0"/>
              <a:t>的编码</a:t>
            </a:r>
            <a:r>
              <a:rPr lang="en-US" altLang="zh-CN" sz="2800" dirty="0"/>
              <a:t>/</a:t>
            </a:r>
            <a:r>
              <a:rPr lang="zh-CN" altLang="zh-CN" sz="2800" dirty="0"/>
              <a:t>译码</a:t>
            </a:r>
          </a:p>
          <a:p>
            <a:r>
              <a:rPr lang="zh-CN" altLang="zh-CN" sz="2800" dirty="0"/>
              <a:t>（</a:t>
            </a:r>
            <a:r>
              <a:rPr lang="en-US" altLang="zh-CN" sz="2800" dirty="0"/>
              <a:t>2</a:t>
            </a:r>
            <a:r>
              <a:rPr lang="zh-CN" altLang="zh-CN" sz="2800" dirty="0"/>
              <a:t>）对</a:t>
            </a:r>
            <a:r>
              <a:rPr lang="en-US" altLang="zh-CN" sz="2800" dirty="0"/>
              <a:t>ASCII</a:t>
            </a:r>
            <a:r>
              <a:rPr lang="zh-CN" altLang="zh-CN" sz="2800" dirty="0"/>
              <a:t>码值不在</a:t>
            </a:r>
            <a:r>
              <a:rPr lang="en-US" altLang="zh-CN" sz="2800" dirty="0"/>
              <a:t>31~126</a:t>
            </a:r>
            <a:r>
              <a:rPr lang="zh-CN" altLang="zh-CN" sz="2800" dirty="0"/>
              <a:t>之间的字符的编码</a:t>
            </a:r>
            <a:r>
              <a:rPr lang="en-US" altLang="zh-CN" sz="2800" dirty="0"/>
              <a:t>/</a:t>
            </a:r>
            <a:r>
              <a:rPr lang="zh-CN" altLang="zh-CN" sz="2800" dirty="0"/>
              <a:t>译码</a:t>
            </a:r>
          </a:p>
          <a:p>
            <a:r>
              <a:rPr lang="zh-CN" altLang="zh-CN" sz="2800" dirty="0"/>
              <a:t>因此，本程序只能够基本保证对可显示字符（</a:t>
            </a:r>
            <a:r>
              <a:rPr lang="en-US" altLang="zh-CN" sz="2800" dirty="0"/>
              <a:t>ASCII</a:t>
            </a:r>
            <a:r>
              <a:rPr lang="zh-CN" altLang="zh-CN" sz="2800" dirty="0"/>
              <a:t>码在</a:t>
            </a:r>
            <a:r>
              <a:rPr lang="en-US" altLang="zh-CN" sz="2800" dirty="0"/>
              <a:t>31~126</a:t>
            </a:r>
            <a:r>
              <a:rPr lang="zh-CN" altLang="zh-CN" sz="2800" dirty="0"/>
              <a:t>之间的字符）的编码</a:t>
            </a:r>
            <a:r>
              <a:rPr lang="en-US" altLang="zh-CN" sz="2800" dirty="0"/>
              <a:t>/</a:t>
            </a:r>
            <a:r>
              <a:rPr lang="zh-CN" altLang="zh-CN" sz="2800" dirty="0"/>
              <a:t>译码准确。</a:t>
            </a:r>
          </a:p>
        </p:txBody>
      </p:sp>
    </p:spTree>
    <p:extLst>
      <p:ext uri="{BB962C8B-B14F-4D97-AF65-F5344CB8AC3E}">
        <p14:creationId xmlns:p14="http://schemas.microsoft.com/office/powerpoint/2010/main" val="273471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94AF9A11-CC84-4B82-AA29-D83920D1E2A5}"/>
              </a:ext>
            </a:extLst>
          </p:cNvPr>
          <p:cNvGrpSpPr>
            <a:grpSpLocks/>
          </p:cNvGrpSpPr>
          <p:nvPr/>
        </p:nvGrpSpPr>
        <p:grpSpPr bwMode="auto">
          <a:xfrm>
            <a:off x="0" y="-12459"/>
            <a:ext cx="1524000" cy="1200150"/>
            <a:chOff x="0" y="0"/>
            <a:chExt cx="1676400" cy="1276350"/>
          </a:xfrm>
        </p:grpSpPr>
        <p:sp>
          <p:nvSpPr>
            <p:cNvPr id="3" name="Oval 11">
              <a:extLst>
                <a:ext uri="{FF2B5EF4-FFF2-40B4-BE49-F238E27FC236}">
                  <a16:creationId xmlns:a16="http://schemas.microsoft.com/office/drawing/2014/main" id="{E6383579-D909-4C9E-8F1E-7F0898489F57}"/>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 name="Oval 12">
              <a:extLst>
                <a:ext uri="{FF2B5EF4-FFF2-40B4-BE49-F238E27FC236}">
                  <a16:creationId xmlns:a16="http://schemas.microsoft.com/office/drawing/2014/main" id="{F8282631-DB9E-4670-AC28-6E397ED3693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5" name="Oval 3">
              <a:extLst>
                <a:ext uri="{FF2B5EF4-FFF2-40B4-BE49-F238E27FC236}">
                  <a16:creationId xmlns:a16="http://schemas.microsoft.com/office/drawing/2014/main" id="{928B7014-3583-4A56-86FC-03D487D5E344}"/>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6" name="Oval 21">
            <a:extLst>
              <a:ext uri="{FF2B5EF4-FFF2-40B4-BE49-F238E27FC236}">
                <a16:creationId xmlns:a16="http://schemas.microsoft.com/office/drawing/2014/main" id="{5FF98E70-1951-4C22-9C4B-5F82420EEAB2}"/>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7" name="组合 6">
            <a:extLst>
              <a:ext uri="{FF2B5EF4-FFF2-40B4-BE49-F238E27FC236}">
                <a16:creationId xmlns:a16="http://schemas.microsoft.com/office/drawing/2014/main" id="{898A0C40-D6C0-43BA-888E-F6B22E9541B8}"/>
              </a:ext>
            </a:extLst>
          </p:cNvPr>
          <p:cNvGrpSpPr/>
          <p:nvPr/>
        </p:nvGrpSpPr>
        <p:grpSpPr>
          <a:xfrm>
            <a:off x="0" y="5889625"/>
            <a:ext cx="912813" cy="968375"/>
            <a:chOff x="0" y="4175125"/>
            <a:chExt cx="912813" cy="968375"/>
          </a:xfrm>
        </p:grpSpPr>
        <p:sp>
          <p:nvSpPr>
            <p:cNvPr id="8" name="Oval 8">
              <a:extLst>
                <a:ext uri="{FF2B5EF4-FFF2-40B4-BE49-F238E27FC236}">
                  <a16:creationId xmlns:a16="http://schemas.microsoft.com/office/drawing/2014/main" id="{747164C8-55BC-43AC-9F7F-F0CB5C34C7AA}"/>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9" name="Oval 6">
              <a:extLst>
                <a:ext uri="{FF2B5EF4-FFF2-40B4-BE49-F238E27FC236}">
                  <a16:creationId xmlns:a16="http://schemas.microsoft.com/office/drawing/2014/main" id="{042C3AE7-CDB4-49E7-9D6B-0DBAEF821A09}"/>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10" name="Oval 7">
              <a:extLst>
                <a:ext uri="{FF2B5EF4-FFF2-40B4-BE49-F238E27FC236}">
                  <a16:creationId xmlns:a16="http://schemas.microsoft.com/office/drawing/2014/main" id="{FFAFED43-410F-478A-BF73-79DB4523EAC0}"/>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16" name="矩形 15">
            <a:extLst>
              <a:ext uri="{FF2B5EF4-FFF2-40B4-BE49-F238E27FC236}">
                <a16:creationId xmlns:a16="http://schemas.microsoft.com/office/drawing/2014/main" id="{E1BD7CA9-AE8D-4919-9A39-B4B6D429C0A2}"/>
              </a:ext>
            </a:extLst>
          </p:cNvPr>
          <p:cNvSpPr/>
          <p:nvPr/>
        </p:nvSpPr>
        <p:spPr>
          <a:xfrm>
            <a:off x="6096001" y="0"/>
            <a:ext cx="6096000" cy="6858000"/>
          </a:xfrm>
          <a:prstGeom prst="rect">
            <a:avLst/>
          </a:prstGeom>
          <a:solidFill>
            <a:srgbClr val="5FBCF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7" name="组合 16">
            <a:extLst>
              <a:ext uri="{FF2B5EF4-FFF2-40B4-BE49-F238E27FC236}">
                <a16:creationId xmlns:a16="http://schemas.microsoft.com/office/drawing/2014/main" id="{A1434D72-5679-4128-AF39-5A8D536990CF}"/>
              </a:ext>
            </a:extLst>
          </p:cNvPr>
          <p:cNvGrpSpPr/>
          <p:nvPr/>
        </p:nvGrpSpPr>
        <p:grpSpPr>
          <a:xfrm>
            <a:off x="7208295" y="1114425"/>
            <a:ext cx="3921053" cy="3922541"/>
            <a:chOff x="6211798" y="801461"/>
            <a:chExt cx="4866269" cy="4868116"/>
          </a:xfrm>
          <a:solidFill>
            <a:schemeClr val="bg1"/>
          </a:solidFill>
        </p:grpSpPr>
        <p:sp>
          <p:nvSpPr>
            <p:cNvPr id="18" name="椭圆形标注 1">
              <a:extLst>
                <a:ext uri="{FF2B5EF4-FFF2-40B4-BE49-F238E27FC236}">
                  <a16:creationId xmlns:a16="http://schemas.microsoft.com/office/drawing/2014/main" id="{3DD0C7D8-140D-4DEB-9D95-78C8EFBAFD0C}"/>
                </a:ext>
              </a:extLst>
            </p:cNvPr>
            <p:cNvSpPr/>
            <p:nvPr/>
          </p:nvSpPr>
          <p:spPr>
            <a:xfrm>
              <a:off x="6335918" y="897298"/>
              <a:ext cx="4742149" cy="4745567"/>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 name="connsiteX0" fmla="*/ 1488639 w 5487392"/>
                <a:gd name="connsiteY0" fmla="*/ 5491347 h 5491347"/>
                <a:gd name="connsiteX1" fmla="*/ 1395573 w 5487392"/>
                <a:gd name="connsiteY1" fmla="*/ 4828034 h 5491347"/>
                <a:gd name="connsiteX2" fmla="*/ 290184 w 5487392"/>
                <a:gd name="connsiteY2" fmla="*/ 1426575 h 5491347"/>
                <a:gd name="connsiteX3" fmla="*/ 3607489 w 5487392"/>
                <a:gd name="connsiteY3" fmla="*/ 131667 h 5491347"/>
                <a:gd name="connsiteX4" fmla="*/ 5399606 w 5487392"/>
                <a:gd name="connsiteY4" fmla="*/ 3226398 h 5491347"/>
                <a:gd name="connsiteX5" fmla="*/ 2388708 w 5487392"/>
                <a:gd name="connsiteY5" fmla="*/ 5139423 h 5491347"/>
                <a:gd name="connsiteX6" fmla="*/ 1488639 w 5487392"/>
                <a:gd name="connsiteY6" fmla="*/ 5491347 h 549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491347">
                  <a:moveTo>
                    <a:pt x="1488639" y="5491347"/>
                  </a:moveTo>
                  <a:cubicBezTo>
                    <a:pt x="1674793" y="5391533"/>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166120" y="5438940"/>
                    <a:pt x="1826907" y="5440836"/>
                    <a:pt x="1488639" y="549134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9" name="椭圆形标注 1">
              <a:extLst>
                <a:ext uri="{FF2B5EF4-FFF2-40B4-BE49-F238E27FC236}">
                  <a16:creationId xmlns:a16="http://schemas.microsoft.com/office/drawing/2014/main" id="{A6F3C5C3-E219-417A-8986-9544969C3D68}"/>
                </a:ext>
              </a:extLst>
            </p:cNvPr>
            <p:cNvSpPr/>
            <p:nvPr/>
          </p:nvSpPr>
          <p:spPr>
            <a:xfrm>
              <a:off x="6211798" y="801461"/>
              <a:ext cx="4742149" cy="4868116"/>
            </a:xfrm>
            <a:custGeom>
              <a:avLst/>
              <a:gdLst>
                <a:gd name="connsiteX0" fmla="*/ 1600218 w 5486400"/>
                <a:gd name="connsiteY0" fmla="*/ 5805812 h 5160722"/>
                <a:gd name="connsiteX1" fmla="*/ 1395107 w 5486400"/>
                <a:gd name="connsiteY1" fmla="*/ 4827640 h 5160722"/>
                <a:gd name="connsiteX2" fmla="*/ 289718 w 5486400"/>
                <a:gd name="connsiteY2" fmla="*/ 1426181 h 5160722"/>
                <a:gd name="connsiteX3" fmla="*/ 3607023 w 5486400"/>
                <a:gd name="connsiteY3" fmla="*/ 131273 h 5160722"/>
                <a:gd name="connsiteX4" fmla="*/ 5399140 w 5486400"/>
                <a:gd name="connsiteY4" fmla="*/ 3226004 h 5160722"/>
                <a:gd name="connsiteX5" fmla="*/ 2388242 w 5486400"/>
                <a:gd name="connsiteY5" fmla="*/ 5139029 h 5160722"/>
                <a:gd name="connsiteX6" fmla="*/ 1600218 w 5486400"/>
                <a:gd name="connsiteY6" fmla="*/ 5805812 h 5160722"/>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619537 w 5487392"/>
                <a:gd name="connsiteY0" fmla="*/ 5796779 h 5796779"/>
                <a:gd name="connsiteX1" fmla="*/ 1395573 w 5487392"/>
                <a:gd name="connsiteY1" fmla="*/ 4828034 h 5796779"/>
                <a:gd name="connsiteX2" fmla="*/ 290184 w 5487392"/>
                <a:gd name="connsiteY2" fmla="*/ 1426575 h 5796779"/>
                <a:gd name="connsiteX3" fmla="*/ 3607489 w 5487392"/>
                <a:gd name="connsiteY3" fmla="*/ 131667 h 5796779"/>
                <a:gd name="connsiteX4" fmla="*/ 5399606 w 5487392"/>
                <a:gd name="connsiteY4" fmla="*/ 3226398 h 5796779"/>
                <a:gd name="connsiteX5" fmla="*/ 2388708 w 5487392"/>
                <a:gd name="connsiteY5" fmla="*/ 5139423 h 5796779"/>
                <a:gd name="connsiteX6" fmla="*/ 1619537 w 5487392"/>
                <a:gd name="connsiteY6" fmla="*/ 5796779 h 5796779"/>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 name="connsiteX0" fmla="*/ 1564996 w 5487392"/>
                <a:gd name="connsiteY0" fmla="*/ 5633155 h 5633155"/>
                <a:gd name="connsiteX1" fmla="*/ 1395573 w 5487392"/>
                <a:gd name="connsiteY1" fmla="*/ 4828034 h 5633155"/>
                <a:gd name="connsiteX2" fmla="*/ 290184 w 5487392"/>
                <a:gd name="connsiteY2" fmla="*/ 1426575 h 5633155"/>
                <a:gd name="connsiteX3" fmla="*/ 3607489 w 5487392"/>
                <a:gd name="connsiteY3" fmla="*/ 131667 h 5633155"/>
                <a:gd name="connsiteX4" fmla="*/ 5399606 w 5487392"/>
                <a:gd name="connsiteY4" fmla="*/ 3226398 h 5633155"/>
                <a:gd name="connsiteX5" fmla="*/ 2388708 w 5487392"/>
                <a:gd name="connsiteY5" fmla="*/ 5139423 h 5633155"/>
                <a:gd name="connsiteX6" fmla="*/ 1564996 w 5487392"/>
                <a:gd name="connsiteY6" fmla="*/ 5633155 h 563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7392" h="5633155">
                  <a:moveTo>
                    <a:pt x="1564996" y="5633155"/>
                  </a:moveTo>
                  <a:cubicBezTo>
                    <a:pt x="1751150" y="5533341"/>
                    <a:pt x="2048404" y="5295493"/>
                    <a:pt x="1395573" y="4828034"/>
                  </a:cubicBezTo>
                  <a:cubicBezTo>
                    <a:pt x="122517" y="4152330"/>
                    <a:pt x="-363645" y="2656332"/>
                    <a:pt x="290184" y="1426575"/>
                  </a:cubicBezTo>
                  <a:cubicBezTo>
                    <a:pt x="900114" y="279386"/>
                    <a:pt x="2313261" y="-272236"/>
                    <a:pt x="3607489" y="131667"/>
                  </a:cubicBezTo>
                  <a:cubicBezTo>
                    <a:pt x="4977333" y="559168"/>
                    <a:pt x="5760732" y="1911988"/>
                    <a:pt x="5399606" y="3226398"/>
                  </a:cubicBezTo>
                  <a:cubicBezTo>
                    <a:pt x="5053127" y="4487494"/>
                    <a:pt x="3761794" y="5307964"/>
                    <a:pt x="2388708" y="5139423"/>
                  </a:cubicBezTo>
                  <a:cubicBezTo>
                    <a:pt x="2264294" y="5471664"/>
                    <a:pt x="1903264" y="5549918"/>
                    <a:pt x="1564996" y="56331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nvGrpSpPr>
          <p:cNvPr id="20" name="组合 12">
            <a:extLst>
              <a:ext uri="{FF2B5EF4-FFF2-40B4-BE49-F238E27FC236}">
                <a16:creationId xmlns:a16="http://schemas.microsoft.com/office/drawing/2014/main" id="{E2559EAC-5981-44DB-848F-523C19975146}"/>
              </a:ext>
            </a:extLst>
          </p:cNvPr>
          <p:cNvGrpSpPr>
            <a:grpSpLocks/>
          </p:cNvGrpSpPr>
          <p:nvPr/>
        </p:nvGrpSpPr>
        <p:grpSpPr bwMode="auto">
          <a:xfrm>
            <a:off x="1172366" y="1224659"/>
            <a:ext cx="4115838" cy="866775"/>
            <a:chOff x="4767925" y="5005771"/>
            <a:chExt cx="2934054" cy="865624"/>
          </a:xfrm>
        </p:grpSpPr>
        <p:sp>
          <p:nvSpPr>
            <p:cNvPr id="21" name="矩形 20">
              <a:extLst>
                <a:ext uri="{FF2B5EF4-FFF2-40B4-BE49-F238E27FC236}">
                  <a16:creationId xmlns:a16="http://schemas.microsoft.com/office/drawing/2014/main" id="{108EFC38-F445-461F-922E-46942638564F}"/>
                </a:ext>
              </a:extLst>
            </p:cNvPr>
            <p:cNvSpPr/>
            <p:nvPr/>
          </p:nvSpPr>
          <p:spPr>
            <a:xfrm>
              <a:off x="4767925" y="5005771"/>
              <a:ext cx="2934054" cy="8656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文本框 14">
              <a:extLst>
                <a:ext uri="{FF2B5EF4-FFF2-40B4-BE49-F238E27FC236}">
                  <a16:creationId xmlns:a16="http://schemas.microsoft.com/office/drawing/2014/main" id="{7F8D8B0C-5301-4DE4-81B3-FDE332F2A44B}"/>
                </a:ext>
              </a:extLst>
            </p:cNvPr>
            <p:cNvSpPr txBox="1">
              <a:spLocks noChangeArrowheads="1"/>
            </p:cNvSpPr>
            <p:nvPr/>
          </p:nvSpPr>
          <p:spPr bwMode="auto">
            <a:xfrm>
              <a:off x="5286773" y="5022604"/>
              <a:ext cx="1894146" cy="829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FFFFFF"/>
                  </a:solidFill>
                  <a:latin typeface="微软雅黑" panose="020B0503020204020204" pitchFamily="34" charset="-122"/>
                  <a:ea typeface="微软雅黑" panose="020B0503020204020204" pitchFamily="34" charset="-122"/>
                </a:rPr>
                <a:t>总结分析</a:t>
              </a:r>
            </a:p>
          </p:txBody>
        </p:sp>
      </p:grpSp>
      <p:sp>
        <p:nvSpPr>
          <p:cNvPr id="23" name="文本框 75">
            <a:extLst>
              <a:ext uri="{FF2B5EF4-FFF2-40B4-BE49-F238E27FC236}">
                <a16:creationId xmlns:a16="http://schemas.microsoft.com/office/drawing/2014/main" id="{C3CB9F00-F243-4C8C-A558-2222B992EDDA}"/>
              </a:ext>
            </a:extLst>
          </p:cNvPr>
          <p:cNvSpPr txBox="1">
            <a:spLocks noChangeArrowheads="1"/>
          </p:cNvSpPr>
          <p:nvPr/>
        </p:nvSpPr>
        <p:spPr bwMode="auto">
          <a:xfrm>
            <a:off x="8140870" y="5319724"/>
            <a:ext cx="26876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Impact" panose="020B0806030902050204" pitchFamily="34" charset="0"/>
              </a:rPr>
              <a:t>PART 4</a:t>
            </a:r>
            <a:endParaRPr lang="zh-CN" altLang="en-US" sz="6000" dirty="0">
              <a:solidFill>
                <a:schemeClr val="bg1"/>
              </a:solidFill>
              <a:latin typeface="Impact" panose="020B0806030902050204" pitchFamily="34" charset="0"/>
            </a:endParaRPr>
          </a:p>
        </p:txBody>
      </p:sp>
      <p:grpSp>
        <p:nvGrpSpPr>
          <p:cNvPr id="39" name="组合 38">
            <a:extLst>
              <a:ext uri="{FF2B5EF4-FFF2-40B4-BE49-F238E27FC236}">
                <a16:creationId xmlns:a16="http://schemas.microsoft.com/office/drawing/2014/main" id="{ED0F2100-EE78-46E3-9888-E25FC22BF5C0}"/>
              </a:ext>
            </a:extLst>
          </p:cNvPr>
          <p:cNvGrpSpPr/>
          <p:nvPr/>
        </p:nvGrpSpPr>
        <p:grpSpPr>
          <a:xfrm>
            <a:off x="7656462" y="1279017"/>
            <a:ext cx="2924708" cy="3341003"/>
            <a:chOff x="3719513" y="1598613"/>
            <a:chExt cx="4360862" cy="4981575"/>
          </a:xfrm>
        </p:grpSpPr>
        <p:sp>
          <p:nvSpPr>
            <p:cNvPr id="40" name="Freeform 5">
              <a:extLst>
                <a:ext uri="{FF2B5EF4-FFF2-40B4-BE49-F238E27FC236}">
                  <a16:creationId xmlns:a16="http://schemas.microsoft.com/office/drawing/2014/main" id="{DF5D7F34-B1AE-4402-94B1-BE2FA7FF2B7A}"/>
                </a:ext>
              </a:extLst>
            </p:cNvPr>
            <p:cNvSpPr>
              <a:spLocks/>
            </p:cNvSpPr>
            <p:nvPr/>
          </p:nvSpPr>
          <p:spPr bwMode="auto">
            <a:xfrm>
              <a:off x="4008438" y="2224088"/>
              <a:ext cx="3795712" cy="4356100"/>
            </a:xfrm>
            <a:custGeom>
              <a:avLst/>
              <a:gdLst>
                <a:gd name="T0" fmla="*/ 2147483647 w 1045"/>
                <a:gd name="T1" fmla="*/ 2147483647 h 1279"/>
                <a:gd name="T2" fmla="*/ 2147483647 w 1045"/>
                <a:gd name="T3" fmla="*/ 2147483647 h 1279"/>
                <a:gd name="T4" fmla="*/ 2147483647 w 1045"/>
                <a:gd name="T5" fmla="*/ 2147483647 h 1279"/>
                <a:gd name="T6" fmla="*/ 2147483647 w 1045"/>
                <a:gd name="T7" fmla="*/ 2147483647 h 1279"/>
                <a:gd name="T8" fmla="*/ 2147483647 w 1045"/>
                <a:gd name="T9" fmla="*/ 2147483647 h 1279"/>
                <a:gd name="T10" fmla="*/ 0 w 1045"/>
                <a:gd name="T11" fmla="*/ 2147483647 h 1279"/>
                <a:gd name="T12" fmla="*/ 2147483647 w 1045"/>
                <a:gd name="T13" fmla="*/ 2147483647 h 1279"/>
                <a:gd name="T14" fmla="*/ 2147483647 w 1045"/>
                <a:gd name="T15" fmla="*/ 2147483647 h 1279"/>
                <a:gd name="T16" fmla="*/ 2147483647 w 1045"/>
                <a:gd name="T17" fmla="*/ 2147483647 h 1279"/>
                <a:gd name="T18" fmla="*/ 2147483647 w 1045"/>
                <a:gd name="T19" fmla="*/ 2147483647 h 1279"/>
                <a:gd name="T20" fmla="*/ 2147483647 w 1045"/>
                <a:gd name="T21" fmla="*/ 2147483647 h 1279"/>
                <a:gd name="T22" fmla="*/ 2147483647 w 1045"/>
                <a:gd name="T23" fmla="*/ 2147483647 h 1279"/>
                <a:gd name="T24" fmla="*/ 2147483647 w 1045"/>
                <a:gd name="T25" fmla="*/ 2147483647 h 1279"/>
                <a:gd name="T26" fmla="*/ 2147483647 w 1045"/>
                <a:gd name="T27" fmla="*/ 2147483647 h 1279"/>
                <a:gd name="T28" fmla="*/ 2147483647 w 1045"/>
                <a:gd name="T29" fmla="*/ 2147483647 h 1279"/>
                <a:gd name="T30" fmla="*/ 2147483647 w 1045"/>
                <a:gd name="T31" fmla="*/ 2147483647 h 1279"/>
                <a:gd name="T32" fmla="*/ 2147483647 w 1045"/>
                <a:gd name="T33" fmla="*/ 2147483647 h 1279"/>
                <a:gd name="T34" fmla="*/ 2147483647 w 1045"/>
                <a:gd name="T35" fmla="*/ 2147483647 h 1279"/>
                <a:gd name="T36" fmla="*/ 2147483647 w 1045"/>
                <a:gd name="T37" fmla="*/ 2147483647 h 1279"/>
                <a:gd name="T38" fmla="*/ 2147483647 w 1045"/>
                <a:gd name="T39" fmla="*/ 2147483647 h 1279"/>
                <a:gd name="T40" fmla="*/ 2147483647 w 1045"/>
                <a:gd name="T41" fmla="*/ 0 h 1279"/>
                <a:gd name="T42" fmla="*/ 2147483647 w 1045"/>
                <a:gd name="T43" fmla="*/ 2147483647 h 1279"/>
                <a:gd name="T44" fmla="*/ 2147483647 w 1045"/>
                <a:gd name="T45" fmla="*/ 2147483647 h 1279"/>
                <a:gd name="T46" fmla="*/ 2147483647 w 1045"/>
                <a:gd name="T47" fmla="*/ 2147483647 h 1279"/>
                <a:gd name="T48" fmla="*/ 2147483647 w 1045"/>
                <a:gd name="T49" fmla="*/ 2147483647 h 1279"/>
                <a:gd name="T50" fmla="*/ 2147483647 w 1045"/>
                <a:gd name="T51" fmla="*/ 2147483647 h 1279"/>
                <a:gd name="T52" fmla="*/ 2147483647 w 1045"/>
                <a:gd name="T53" fmla="*/ 2147483647 h 1279"/>
                <a:gd name="T54" fmla="*/ 2147483647 w 1045"/>
                <a:gd name="T55" fmla="*/ 2147483647 h 1279"/>
                <a:gd name="T56" fmla="*/ 2147483647 w 1045"/>
                <a:gd name="T57" fmla="*/ 2147483647 h 1279"/>
                <a:gd name="T58" fmla="*/ 2147483647 w 1045"/>
                <a:gd name="T59" fmla="*/ 2147483647 h 1279"/>
                <a:gd name="T60" fmla="*/ 2147483647 w 1045"/>
                <a:gd name="T61" fmla="*/ 2147483647 h 1279"/>
                <a:gd name="T62" fmla="*/ 2147483647 w 1045"/>
                <a:gd name="T63" fmla="*/ 2147483647 h 1279"/>
                <a:gd name="T64" fmla="*/ 2147483647 w 1045"/>
                <a:gd name="T65" fmla="*/ 2147483647 h 1279"/>
                <a:gd name="T66" fmla="*/ 2147483647 w 1045"/>
                <a:gd name="T67" fmla="*/ 2147483647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3CBB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7">
              <a:extLst>
                <a:ext uri="{FF2B5EF4-FFF2-40B4-BE49-F238E27FC236}">
                  <a16:creationId xmlns:a16="http://schemas.microsoft.com/office/drawing/2014/main" id="{94C731A0-E650-4973-90B1-CD15DFCCFD58}"/>
                </a:ext>
              </a:extLst>
            </p:cNvPr>
            <p:cNvSpPr>
              <a:spLocks/>
            </p:cNvSpPr>
            <p:nvPr/>
          </p:nvSpPr>
          <p:spPr bwMode="auto">
            <a:xfrm>
              <a:off x="5705475" y="1598613"/>
              <a:ext cx="522288" cy="565150"/>
            </a:xfrm>
            <a:custGeom>
              <a:avLst/>
              <a:gdLst>
                <a:gd name="T0" fmla="*/ 2147483647 w 259"/>
                <a:gd name="T1" fmla="*/ 0 h 299"/>
                <a:gd name="T2" fmla="*/ 2147483647 w 259"/>
                <a:gd name="T3" fmla="*/ 2147483647 h 299"/>
                <a:gd name="T4" fmla="*/ 2147483647 w 259"/>
                <a:gd name="T5" fmla="*/ 2147483647 h 299"/>
                <a:gd name="T6" fmla="*/ 2147483647 w 259"/>
                <a:gd name="T7" fmla="*/ 2147483647 h 299"/>
                <a:gd name="T8" fmla="*/ 2147483647 w 259"/>
                <a:gd name="T9" fmla="*/ 2147483647 h 299"/>
                <a:gd name="T10" fmla="*/ 2147483647 w 259"/>
                <a:gd name="T11" fmla="*/ 2147483647 h 299"/>
                <a:gd name="T12" fmla="*/ 2147483647 w 259"/>
                <a:gd name="T13" fmla="*/ 2147483647 h 299"/>
                <a:gd name="T14" fmla="*/ 2147483647 w 259"/>
                <a:gd name="T15" fmla="*/ 2147483647 h 299"/>
                <a:gd name="T16" fmla="*/ 0 w 259"/>
                <a:gd name="T17" fmla="*/ 2147483647 h 299"/>
                <a:gd name="T18" fmla="*/ 0 w 259"/>
                <a:gd name="T19" fmla="*/ 2147483647 h 299"/>
                <a:gd name="T20" fmla="*/ 0 w 259"/>
                <a:gd name="T21" fmla="*/ 2147483647 h 299"/>
                <a:gd name="T22" fmla="*/ 2147483647 w 259"/>
                <a:gd name="T23" fmla="*/ 2147483647 h 299"/>
                <a:gd name="T24" fmla="*/ 2147483647 w 259"/>
                <a:gd name="T25" fmla="*/ 0 h 299"/>
                <a:gd name="T26" fmla="*/ 2147483647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8">
              <a:extLst>
                <a:ext uri="{FF2B5EF4-FFF2-40B4-BE49-F238E27FC236}">
                  <a16:creationId xmlns:a16="http://schemas.microsoft.com/office/drawing/2014/main" id="{BA212FFD-29C0-4232-BB18-8DD1CD17756A}"/>
                </a:ext>
              </a:extLst>
            </p:cNvPr>
            <p:cNvSpPr>
              <a:spLocks/>
            </p:cNvSpPr>
            <p:nvPr/>
          </p:nvSpPr>
          <p:spPr bwMode="auto">
            <a:xfrm>
              <a:off x="7561263" y="2679700"/>
              <a:ext cx="519112" cy="561975"/>
            </a:xfrm>
            <a:custGeom>
              <a:avLst/>
              <a:gdLst>
                <a:gd name="T0" fmla="*/ 2147483647 w 257"/>
                <a:gd name="T1" fmla="*/ 0 h 297"/>
                <a:gd name="T2" fmla="*/ 2147483647 w 257"/>
                <a:gd name="T3" fmla="*/ 2147483647 h 297"/>
                <a:gd name="T4" fmla="*/ 2147483647 w 257"/>
                <a:gd name="T5" fmla="*/ 2147483647 h 297"/>
                <a:gd name="T6" fmla="*/ 2147483647 w 257"/>
                <a:gd name="T7" fmla="*/ 2147483647 h 297"/>
                <a:gd name="T8" fmla="*/ 2147483647 w 257"/>
                <a:gd name="T9" fmla="*/ 2147483647 h 297"/>
                <a:gd name="T10" fmla="*/ 2147483647 w 257"/>
                <a:gd name="T11" fmla="*/ 2147483647 h 297"/>
                <a:gd name="T12" fmla="*/ 2147483647 w 257"/>
                <a:gd name="T13" fmla="*/ 2147483647 h 297"/>
                <a:gd name="T14" fmla="*/ 2147483647 w 257"/>
                <a:gd name="T15" fmla="*/ 2147483647 h 297"/>
                <a:gd name="T16" fmla="*/ 0 w 257"/>
                <a:gd name="T17" fmla="*/ 2147483647 h 297"/>
                <a:gd name="T18" fmla="*/ 0 w 257"/>
                <a:gd name="T19" fmla="*/ 2147483647 h 297"/>
                <a:gd name="T20" fmla="*/ 0 w 257"/>
                <a:gd name="T21" fmla="*/ 2147483647 h 297"/>
                <a:gd name="T22" fmla="*/ 2147483647 w 257"/>
                <a:gd name="T23" fmla="*/ 2147483647 h 297"/>
                <a:gd name="T24" fmla="*/ 2147483647 w 257"/>
                <a:gd name="T25" fmla="*/ 0 h 297"/>
                <a:gd name="T26" fmla="*/ 2147483647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9">
              <a:extLst>
                <a:ext uri="{FF2B5EF4-FFF2-40B4-BE49-F238E27FC236}">
                  <a16:creationId xmlns:a16="http://schemas.microsoft.com/office/drawing/2014/main" id="{CE5EBEEE-C78E-48CE-8AA9-ECE34AA06001}"/>
                </a:ext>
              </a:extLst>
            </p:cNvPr>
            <p:cNvSpPr>
              <a:spLocks/>
            </p:cNvSpPr>
            <p:nvPr/>
          </p:nvSpPr>
          <p:spPr bwMode="auto">
            <a:xfrm>
              <a:off x="7237413" y="4611688"/>
              <a:ext cx="523875" cy="565150"/>
            </a:xfrm>
            <a:custGeom>
              <a:avLst/>
              <a:gdLst>
                <a:gd name="T0" fmla="*/ 2147483647 w 260"/>
                <a:gd name="T1" fmla="*/ 0 h 299"/>
                <a:gd name="T2" fmla="*/ 2147483647 w 260"/>
                <a:gd name="T3" fmla="*/ 2147483647 h 299"/>
                <a:gd name="T4" fmla="*/ 2147483647 w 260"/>
                <a:gd name="T5" fmla="*/ 2147483647 h 299"/>
                <a:gd name="T6" fmla="*/ 2147483647 w 260"/>
                <a:gd name="T7" fmla="*/ 2147483647 h 299"/>
                <a:gd name="T8" fmla="*/ 2147483647 w 260"/>
                <a:gd name="T9" fmla="*/ 2147483647 h 299"/>
                <a:gd name="T10" fmla="*/ 2147483647 w 260"/>
                <a:gd name="T11" fmla="*/ 2147483647 h 299"/>
                <a:gd name="T12" fmla="*/ 2147483647 w 260"/>
                <a:gd name="T13" fmla="*/ 2147483647 h 299"/>
                <a:gd name="T14" fmla="*/ 2147483647 w 260"/>
                <a:gd name="T15" fmla="*/ 2147483647 h 299"/>
                <a:gd name="T16" fmla="*/ 0 w 260"/>
                <a:gd name="T17" fmla="*/ 2147483647 h 299"/>
                <a:gd name="T18" fmla="*/ 0 w 260"/>
                <a:gd name="T19" fmla="*/ 2147483647 h 299"/>
                <a:gd name="T20" fmla="*/ 0 w 260"/>
                <a:gd name="T21" fmla="*/ 2147483647 h 299"/>
                <a:gd name="T22" fmla="*/ 2147483647 w 260"/>
                <a:gd name="T23" fmla="*/ 2147483647 h 299"/>
                <a:gd name="T24" fmla="*/ 2147483647 w 260"/>
                <a:gd name="T25" fmla="*/ 0 h 299"/>
                <a:gd name="T26" fmla="*/ 2147483647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10">
              <a:extLst>
                <a:ext uri="{FF2B5EF4-FFF2-40B4-BE49-F238E27FC236}">
                  <a16:creationId xmlns:a16="http://schemas.microsoft.com/office/drawing/2014/main" id="{80A40A70-B21A-4E1F-8553-E67FDE781447}"/>
                </a:ext>
              </a:extLst>
            </p:cNvPr>
            <p:cNvSpPr>
              <a:spLocks/>
            </p:cNvSpPr>
            <p:nvPr/>
          </p:nvSpPr>
          <p:spPr bwMode="auto">
            <a:xfrm>
              <a:off x="4872038" y="2479675"/>
              <a:ext cx="520700" cy="565150"/>
            </a:xfrm>
            <a:custGeom>
              <a:avLst/>
              <a:gdLst>
                <a:gd name="T0" fmla="*/ 2147483647 w 258"/>
                <a:gd name="T1" fmla="*/ 0 h 299"/>
                <a:gd name="T2" fmla="*/ 2147483647 w 258"/>
                <a:gd name="T3" fmla="*/ 2147483647 h 299"/>
                <a:gd name="T4" fmla="*/ 2147483647 w 258"/>
                <a:gd name="T5" fmla="*/ 2147483647 h 299"/>
                <a:gd name="T6" fmla="*/ 2147483647 w 258"/>
                <a:gd name="T7" fmla="*/ 2147483647 h 299"/>
                <a:gd name="T8" fmla="*/ 2147483647 w 258"/>
                <a:gd name="T9" fmla="*/ 2147483647 h 299"/>
                <a:gd name="T10" fmla="*/ 2147483647 w 258"/>
                <a:gd name="T11" fmla="*/ 2147483647 h 299"/>
                <a:gd name="T12" fmla="*/ 2147483647 w 258"/>
                <a:gd name="T13" fmla="*/ 2147483647 h 299"/>
                <a:gd name="T14" fmla="*/ 2147483647 w 258"/>
                <a:gd name="T15" fmla="*/ 2147483647 h 299"/>
                <a:gd name="T16" fmla="*/ 0 w 258"/>
                <a:gd name="T17" fmla="*/ 2147483647 h 299"/>
                <a:gd name="T18" fmla="*/ 0 w 258"/>
                <a:gd name="T19" fmla="*/ 2147483647 h 299"/>
                <a:gd name="T20" fmla="*/ 0 w 258"/>
                <a:gd name="T21" fmla="*/ 2147483647 h 299"/>
                <a:gd name="T22" fmla="*/ 2147483647 w 258"/>
                <a:gd name="T23" fmla="*/ 2147483647 h 299"/>
                <a:gd name="T24" fmla="*/ 2147483647 w 258"/>
                <a:gd name="T25" fmla="*/ 0 h 299"/>
                <a:gd name="T26" fmla="*/ 2147483647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11">
              <a:extLst>
                <a:ext uri="{FF2B5EF4-FFF2-40B4-BE49-F238E27FC236}">
                  <a16:creationId xmlns:a16="http://schemas.microsoft.com/office/drawing/2014/main" id="{99A43473-DC6D-4A6D-B6AC-C1C7AE702156}"/>
                </a:ext>
              </a:extLst>
            </p:cNvPr>
            <p:cNvSpPr>
              <a:spLocks/>
            </p:cNvSpPr>
            <p:nvPr/>
          </p:nvSpPr>
          <p:spPr bwMode="auto">
            <a:xfrm>
              <a:off x="3719513" y="4462463"/>
              <a:ext cx="520700" cy="560387"/>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13">
              <a:extLst>
                <a:ext uri="{FF2B5EF4-FFF2-40B4-BE49-F238E27FC236}">
                  <a16:creationId xmlns:a16="http://schemas.microsoft.com/office/drawing/2014/main" id="{DC9051E7-C215-4D2B-9428-7FCBB66161A9}"/>
                </a:ext>
              </a:extLst>
            </p:cNvPr>
            <p:cNvSpPr>
              <a:spLocks/>
            </p:cNvSpPr>
            <p:nvPr/>
          </p:nvSpPr>
          <p:spPr bwMode="auto">
            <a:xfrm>
              <a:off x="6550025" y="5364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4">
              <a:extLst>
                <a:ext uri="{FF2B5EF4-FFF2-40B4-BE49-F238E27FC236}">
                  <a16:creationId xmlns:a16="http://schemas.microsoft.com/office/drawing/2014/main" id="{CC0BF128-E332-4D79-9ABA-E047EDB5F5BD}"/>
                </a:ext>
              </a:extLst>
            </p:cNvPr>
            <p:cNvSpPr>
              <a:spLocks/>
            </p:cNvSpPr>
            <p:nvPr/>
          </p:nvSpPr>
          <p:spPr bwMode="auto">
            <a:xfrm>
              <a:off x="4589463" y="3462338"/>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5">
              <a:extLst>
                <a:ext uri="{FF2B5EF4-FFF2-40B4-BE49-F238E27FC236}">
                  <a16:creationId xmlns:a16="http://schemas.microsoft.com/office/drawing/2014/main" id="{090F3194-9C98-4C50-927E-A9D4BEB43A0C}"/>
                </a:ext>
              </a:extLst>
            </p:cNvPr>
            <p:cNvSpPr>
              <a:spLocks/>
            </p:cNvSpPr>
            <p:nvPr/>
          </p:nvSpPr>
          <p:spPr bwMode="auto">
            <a:xfrm>
              <a:off x="5565775" y="2986088"/>
              <a:ext cx="287338" cy="311150"/>
            </a:xfrm>
            <a:custGeom>
              <a:avLst/>
              <a:gdLst>
                <a:gd name="T0" fmla="*/ 2147483647 w 142"/>
                <a:gd name="T1" fmla="*/ 0 h 164"/>
                <a:gd name="T2" fmla="*/ 2147483647 w 142"/>
                <a:gd name="T3" fmla="*/ 2147483647 h 164"/>
                <a:gd name="T4" fmla="*/ 2147483647 w 142"/>
                <a:gd name="T5" fmla="*/ 2147483647 h 164"/>
                <a:gd name="T6" fmla="*/ 2147483647 w 142"/>
                <a:gd name="T7" fmla="*/ 2147483647 h 164"/>
                <a:gd name="T8" fmla="*/ 2147483647 w 142"/>
                <a:gd name="T9" fmla="*/ 2147483647 h 164"/>
                <a:gd name="T10" fmla="*/ 2147483647 w 142"/>
                <a:gd name="T11" fmla="*/ 2147483647 h 164"/>
                <a:gd name="T12" fmla="*/ 2147483647 w 142"/>
                <a:gd name="T13" fmla="*/ 2147483647 h 164"/>
                <a:gd name="T14" fmla="*/ 2147483647 w 142"/>
                <a:gd name="T15" fmla="*/ 2147483647 h 164"/>
                <a:gd name="T16" fmla="*/ 0 w 142"/>
                <a:gd name="T17" fmla="*/ 2147483647 h 164"/>
                <a:gd name="T18" fmla="*/ 0 w 142"/>
                <a:gd name="T19" fmla="*/ 2147483647 h 164"/>
                <a:gd name="T20" fmla="*/ 0 w 142"/>
                <a:gd name="T21" fmla="*/ 2147483647 h 164"/>
                <a:gd name="T22" fmla="*/ 2147483647 w 142"/>
                <a:gd name="T23" fmla="*/ 2147483647 h 164"/>
                <a:gd name="T24" fmla="*/ 2147483647 w 142"/>
                <a:gd name="T25" fmla="*/ 0 h 164"/>
                <a:gd name="T26" fmla="*/ 2147483647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6">
              <a:extLst>
                <a:ext uri="{FF2B5EF4-FFF2-40B4-BE49-F238E27FC236}">
                  <a16:creationId xmlns:a16="http://schemas.microsoft.com/office/drawing/2014/main" id="{AB005878-D31F-40BD-B073-CE5BDD4C6732}"/>
                </a:ext>
              </a:extLst>
            </p:cNvPr>
            <p:cNvSpPr>
              <a:spLocks/>
            </p:cNvSpPr>
            <p:nvPr/>
          </p:nvSpPr>
          <p:spPr bwMode="auto">
            <a:xfrm>
              <a:off x="6143625" y="4602163"/>
              <a:ext cx="287338" cy="309562"/>
            </a:xfrm>
            <a:custGeom>
              <a:avLst/>
              <a:gdLst>
                <a:gd name="T0" fmla="*/ 2147483647 w 143"/>
                <a:gd name="T1" fmla="*/ 0 h 164"/>
                <a:gd name="T2" fmla="*/ 2147483647 w 143"/>
                <a:gd name="T3" fmla="*/ 2147483647 h 164"/>
                <a:gd name="T4" fmla="*/ 2147483647 w 143"/>
                <a:gd name="T5" fmla="*/ 2147483647 h 164"/>
                <a:gd name="T6" fmla="*/ 2147483647 w 143"/>
                <a:gd name="T7" fmla="*/ 2147483647 h 164"/>
                <a:gd name="T8" fmla="*/ 2147483647 w 143"/>
                <a:gd name="T9" fmla="*/ 2147483647 h 164"/>
                <a:gd name="T10" fmla="*/ 2147483647 w 143"/>
                <a:gd name="T11" fmla="*/ 2147483647 h 164"/>
                <a:gd name="T12" fmla="*/ 2147483647 w 143"/>
                <a:gd name="T13" fmla="*/ 2147483647 h 164"/>
                <a:gd name="T14" fmla="*/ 2147483647 w 143"/>
                <a:gd name="T15" fmla="*/ 2147483647 h 164"/>
                <a:gd name="T16" fmla="*/ 0 w 143"/>
                <a:gd name="T17" fmla="*/ 2147483647 h 164"/>
                <a:gd name="T18" fmla="*/ 0 w 143"/>
                <a:gd name="T19" fmla="*/ 2147483647 h 164"/>
                <a:gd name="T20" fmla="*/ 0 w 143"/>
                <a:gd name="T21" fmla="*/ 2147483647 h 164"/>
                <a:gd name="T22" fmla="*/ 2147483647 w 143"/>
                <a:gd name="T23" fmla="*/ 2147483647 h 164"/>
                <a:gd name="T24" fmla="*/ 2147483647 w 143"/>
                <a:gd name="T25" fmla="*/ 0 h 164"/>
                <a:gd name="T26" fmla="*/ 2147483647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7">
              <a:extLst>
                <a:ext uri="{FF2B5EF4-FFF2-40B4-BE49-F238E27FC236}">
                  <a16:creationId xmlns:a16="http://schemas.microsoft.com/office/drawing/2014/main" id="{FB458F86-269E-44CC-8FD1-EB8FDC686CF5}"/>
                </a:ext>
              </a:extLst>
            </p:cNvPr>
            <p:cNvSpPr>
              <a:spLocks/>
            </p:cNvSpPr>
            <p:nvPr/>
          </p:nvSpPr>
          <p:spPr bwMode="auto">
            <a:xfrm>
              <a:off x="4432300" y="4308475"/>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8">
              <a:extLst>
                <a:ext uri="{FF2B5EF4-FFF2-40B4-BE49-F238E27FC236}">
                  <a16:creationId xmlns:a16="http://schemas.microsoft.com/office/drawing/2014/main" id="{CD68D98A-16F6-4090-8A20-F8674F7B9F69}"/>
                </a:ext>
              </a:extLst>
            </p:cNvPr>
            <p:cNvSpPr>
              <a:spLocks/>
            </p:cNvSpPr>
            <p:nvPr/>
          </p:nvSpPr>
          <p:spPr bwMode="auto">
            <a:xfrm>
              <a:off x="7162800" y="3586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19">
              <a:extLst>
                <a:ext uri="{FF2B5EF4-FFF2-40B4-BE49-F238E27FC236}">
                  <a16:creationId xmlns:a16="http://schemas.microsoft.com/office/drawing/2014/main" id="{A1ECC6F0-AB2A-44A0-BABD-A008EDF7EBEC}"/>
                </a:ext>
              </a:extLst>
            </p:cNvPr>
            <p:cNvSpPr>
              <a:spLocks/>
            </p:cNvSpPr>
            <p:nvPr/>
          </p:nvSpPr>
          <p:spPr bwMode="auto">
            <a:xfrm>
              <a:off x="5187950" y="4913313"/>
              <a:ext cx="287338"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20">
              <a:extLst>
                <a:ext uri="{FF2B5EF4-FFF2-40B4-BE49-F238E27FC236}">
                  <a16:creationId xmlns:a16="http://schemas.microsoft.com/office/drawing/2014/main" id="{F7A2D5A7-C449-4B36-8F71-22E8F7695C23}"/>
                </a:ext>
              </a:extLst>
            </p:cNvPr>
            <p:cNvSpPr>
              <a:spLocks/>
            </p:cNvSpPr>
            <p:nvPr/>
          </p:nvSpPr>
          <p:spPr bwMode="auto">
            <a:xfrm>
              <a:off x="6013450" y="3665538"/>
              <a:ext cx="287338" cy="312737"/>
            </a:xfrm>
            <a:custGeom>
              <a:avLst/>
              <a:gdLst>
                <a:gd name="T0" fmla="*/ 2147483647 w 142"/>
                <a:gd name="T1" fmla="*/ 0 h 165"/>
                <a:gd name="T2" fmla="*/ 2147483647 w 142"/>
                <a:gd name="T3" fmla="*/ 2147483647 h 165"/>
                <a:gd name="T4" fmla="*/ 2147483647 w 142"/>
                <a:gd name="T5" fmla="*/ 2147483647 h 165"/>
                <a:gd name="T6" fmla="*/ 2147483647 w 142"/>
                <a:gd name="T7" fmla="*/ 2147483647 h 165"/>
                <a:gd name="T8" fmla="*/ 2147483647 w 142"/>
                <a:gd name="T9" fmla="*/ 2147483647 h 165"/>
                <a:gd name="T10" fmla="*/ 2147483647 w 142"/>
                <a:gd name="T11" fmla="*/ 2147483647 h 165"/>
                <a:gd name="T12" fmla="*/ 2147483647 w 142"/>
                <a:gd name="T13" fmla="*/ 2147483647 h 165"/>
                <a:gd name="T14" fmla="*/ 2147483647 w 142"/>
                <a:gd name="T15" fmla="*/ 2147483647 h 165"/>
                <a:gd name="T16" fmla="*/ 0 w 142"/>
                <a:gd name="T17" fmla="*/ 2147483647 h 165"/>
                <a:gd name="T18" fmla="*/ 0 w 142"/>
                <a:gd name="T19" fmla="*/ 2147483647 h 165"/>
                <a:gd name="T20" fmla="*/ 0 w 142"/>
                <a:gd name="T21" fmla="*/ 2147483647 h 165"/>
                <a:gd name="T22" fmla="*/ 2147483647 w 142"/>
                <a:gd name="T23" fmla="*/ 2147483647 h 165"/>
                <a:gd name="T24" fmla="*/ 2147483647 w 142"/>
                <a:gd name="T25" fmla="*/ 0 h 165"/>
                <a:gd name="T26" fmla="*/ 2147483647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6">
              <a:extLst>
                <a:ext uri="{FF2B5EF4-FFF2-40B4-BE49-F238E27FC236}">
                  <a16:creationId xmlns:a16="http://schemas.microsoft.com/office/drawing/2014/main" id="{C69356A7-0E51-4561-9F62-CD99FD9839F3}"/>
                </a:ext>
              </a:extLst>
            </p:cNvPr>
            <p:cNvSpPr>
              <a:spLocks/>
            </p:cNvSpPr>
            <p:nvPr/>
          </p:nvSpPr>
          <p:spPr bwMode="auto">
            <a:xfrm>
              <a:off x="4833938" y="1679575"/>
              <a:ext cx="517525" cy="565150"/>
            </a:xfrm>
            <a:custGeom>
              <a:avLst/>
              <a:gdLst>
                <a:gd name="T0" fmla="*/ 2147483647 w 257"/>
                <a:gd name="T1" fmla="*/ 0 h 299"/>
                <a:gd name="T2" fmla="*/ 2147483647 w 257"/>
                <a:gd name="T3" fmla="*/ 2147483647 h 299"/>
                <a:gd name="T4" fmla="*/ 2147483647 w 257"/>
                <a:gd name="T5" fmla="*/ 2147483647 h 299"/>
                <a:gd name="T6" fmla="*/ 2147483647 w 257"/>
                <a:gd name="T7" fmla="*/ 2147483647 h 299"/>
                <a:gd name="T8" fmla="*/ 2147483647 w 257"/>
                <a:gd name="T9" fmla="*/ 2147483647 h 299"/>
                <a:gd name="T10" fmla="*/ 2147483647 w 257"/>
                <a:gd name="T11" fmla="*/ 2147483647 h 299"/>
                <a:gd name="T12" fmla="*/ 2147483647 w 257"/>
                <a:gd name="T13" fmla="*/ 2147483647 h 299"/>
                <a:gd name="T14" fmla="*/ 2147483647 w 257"/>
                <a:gd name="T15" fmla="*/ 2147483647 h 299"/>
                <a:gd name="T16" fmla="*/ 0 w 257"/>
                <a:gd name="T17" fmla="*/ 2147483647 h 299"/>
                <a:gd name="T18" fmla="*/ 0 w 257"/>
                <a:gd name="T19" fmla="*/ 2147483647 h 299"/>
                <a:gd name="T20" fmla="*/ 0 w 257"/>
                <a:gd name="T21" fmla="*/ 2147483647 h 299"/>
                <a:gd name="T22" fmla="*/ 2147483647 w 257"/>
                <a:gd name="T23" fmla="*/ 2147483647 h 299"/>
                <a:gd name="T24" fmla="*/ 2147483647 w 257"/>
                <a:gd name="T25" fmla="*/ 0 h 299"/>
                <a:gd name="T26" fmla="*/ 2147483647 w 257"/>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Freeform 12">
              <a:extLst>
                <a:ext uri="{FF2B5EF4-FFF2-40B4-BE49-F238E27FC236}">
                  <a16:creationId xmlns:a16="http://schemas.microsoft.com/office/drawing/2014/main" id="{4CEACB50-8C58-40B2-8B92-86BBB91C1E43}"/>
                </a:ext>
              </a:extLst>
            </p:cNvPr>
            <p:cNvSpPr>
              <a:spLocks/>
            </p:cNvSpPr>
            <p:nvPr/>
          </p:nvSpPr>
          <p:spPr bwMode="auto">
            <a:xfrm>
              <a:off x="6659563" y="2898775"/>
              <a:ext cx="520700" cy="561975"/>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 name="组合 27">
            <a:extLst>
              <a:ext uri="{FF2B5EF4-FFF2-40B4-BE49-F238E27FC236}">
                <a16:creationId xmlns:a16="http://schemas.microsoft.com/office/drawing/2014/main" id="{D3F9BFFD-AE22-4234-9BC2-734088093C62}"/>
              </a:ext>
            </a:extLst>
          </p:cNvPr>
          <p:cNvGrpSpPr>
            <a:grpSpLocks/>
          </p:cNvGrpSpPr>
          <p:nvPr/>
        </p:nvGrpSpPr>
        <p:grpSpPr bwMode="auto">
          <a:xfrm>
            <a:off x="1553157" y="2446734"/>
            <a:ext cx="3190875" cy="585788"/>
            <a:chOff x="8019288" y="3163824"/>
            <a:chExt cx="3191256" cy="585216"/>
          </a:xfrm>
        </p:grpSpPr>
        <p:sp>
          <p:nvSpPr>
            <p:cNvPr id="58" name="圆角矩形 28">
              <a:extLst>
                <a:ext uri="{FF2B5EF4-FFF2-40B4-BE49-F238E27FC236}">
                  <a16:creationId xmlns:a16="http://schemas.microsoft.com/office/drawing/2014/main" id="{79968859-653F-4E33-9339-137D46161C92}"/>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59" name="组合 29">
              <a:extLst>
                <a:ext uri="{FF2B5EF4-FFF2-40B4-BE49-F238E27FC236}">
                  <a16:creationId xmlns:a16="http://schemas.microsoft.com/office/drawing/2014/main" id="{0B77352F-A78A-46D2-9B49-0D9869CB6C15}"/>
                </a:ext>
              </a:extLst>
            </p:cNvPr>
            <p:cNvGrpSpPr>
              <a:grpSpLocks/>
            </p:cNvGrpSpPr>
            <p:nvPr/>
          </p:nvGrpSpPr>
          <p:grpSpPr bwMode="auto">
            <a:xfrm>
              <a:off x="8147304" y="3246120"/>
              <a:ext cx="420624" cy="420624"/>
              <a:chOff x="8147304" y="3246120"/>
              <a:chExt cx="420624" cy="420624"/>
            </a:xfrm>
          </p:grpSpPr>
          <p:sp>
            <p:nvSpPr>
              <p:cNvPr id="61" name="椭圆 60">
                <a:extLst>
                  <a:ext uri="{FF2B5EF4-FFF2-40B4-BE49-F238E27FC236}">
                    <a16:creationId xmlns:a16="http://schemas.microsoft.com/office/drawing/2014/main" id="{AB66F8CB-5C83-4A15-8EB7-8A3EF8BD2CF0}"/>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2" name="文本框 32">
                <a:extLst>
                  <a:ext uri="{FF2B5EF4-FFF2-40B4-BE49-F238E27FC236}">
                    <a16:creationId xmlns:a16="http://schemas.microsoft.com/office/drawing/2014/main" id="{21A299FE-8725-466E-872A-0BB23BAF07BB}"/>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a:solidFill>
                      <a:srgbClr val="FFFFFF"/>
                    </a:solidFill>
                    <a:latin typeface="微软雅黑" panose="020B0503020204020204" pitchFamily="34" charset="-122"/>
                  </a:rPr>
                  <a:t>1</a:t>
                </a:r>
                <a:endParaRPr lang="zh-CN" altLang="en-US" sz="2000" b="1" i="1">
                  <a:solidFill>
                    <a:srgbClr val="FFFFFF"/>
                  </a:solidFill>
                  <a:latin typeface="微软雅黑" panose="020B0503020204020204" pitchFamily="34" charset="-122"/>
                </a:endParaRPr>
              </a:p>
            </p:txBody>
          </p:sp>
        </p:grpSp>
        <p:sp>
          <p:nvSpPr>
            <p:cNvPr id="60" name="文本框 30">
              <a:extLst>
                <a:ext uri="{FF2B5EF4-FFF2-40B4-BE49-F238E27FC236}">
                  <a16:creationId xmlns:a16="http://schemas.microsoft.com/office/drawing/2014/main" id="{DFE47C8F-85CB-4A3D-A695-78BCDB9CCCB9}"/>
                </a:ext>
              </a:extLst>
            </p:cNvPr>
            <p:cNvSpPr txBox="1">
              <a:spLocks noChangeArrowheads="1"/>
            </p:cNvSpPr>
            <p:nvPr/>
          </p:nvSpPr>
          <p:spPr bwMode="auto">
            <a:xfrm>
              <a:off x="8668652" y="3225040"/>
              <a:ext cx="2052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程序设计评价</a:t>
              </a:r>
            </a:p>
          </p:txBody>
        </p:sp>
      </p:grpSp>
      <p:grpSp>
        <p:nvGrpSpPr>
          <p:cNvPr id="69" name="组合 27">
            <a:extLst>
              <a:ext uri="{FF2B5EF4-FFF2-40B4-BE49-F238E27FC236}">
                <a16:creationId xmlns:a16="http://schemas.microsoft.com/office/drawing/2014/main" id="{359683C0-F204-46C9-A392-6CACD891DDC4}"/>
              </a:ext>
            </a:extLst>
          </p:cNvPr>
          <p:cNvGrpSpPr>
            <a:grpSpLocks/>
          </p:cNvGrpSpPr>
          <p:nvPr/>
        </p:nvGrpSpPr>
        <p:grpSpPr bwMode="auto">
          <a:xfrm>
            <a:off x="1553157" y="3296186"/>
            <a:ext cx="3190875" cy="892274"/>
            <a:chOff x="8019288" y="3163823"/>
            <a:chExt cx="3191256" cy="891403"/>
          </a:xfrm>
        </p:grpSpPr>
        <p:sp>
          <p:nvSpPr>
            <p:cNvPr id="70" name="圆角矩形 28">
              <a:extLst>
                <a:ext uri="{FF2B5EF4-FFF2-40B4-BE49-F238E27FC236}">
                  <a16:creationId xmlns:a16="http://schemas.microsoft.com/office/drawing/2014/main" id="{59F85CEE-2847-491C-8A1C-55074BC501AD}"/>
                </a:ext>
              </a:extLst>
            </p:cNvPr>
            <p:cNvSpPr/>
            <p:nvPr/>
          </p:nvSpPr>
          <p:spPr>
            <a:xfrm>
              <a:off x="8019288" y="3163823"/>
              <a:ext cx="3191256" cy="89140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1" name="组合 29">
              <a:extLst>
                <a:ext uri="{FF2B5EF4-FFF2-40B4-BE49-F238E27FC236}">
                  <a16:creationId xmlns:a16="http://schemas.microsoft.com/office/drawing/2014/main" id="{DDDFD983-CF66-461B-9DF2-47472EA069ED}"/>
                </a:ext>
              </a:extLst>
            </p:cNvPr>
            <p:cNvGrpSpPr>
              <a:grpSpLocks/>
            </p:cNvGrpSpPr>
            <p:nvPr/>
          </p:nvGrpSpPr>
          <p:grpSpPr bwMode="auto">
            <a:xfrm>
              <a:off x="8147304" y="3246120"/>
              <a:ext cx="420624" cy="420624"/>
              <a:chOff x="8147304" y="3246120"/>
              <a:chExt cx="420624" cy="420624"/>
            </a:xfrm>
          </p:grpSpPr>
          <p:sp>
            <p:nvSpPr>
              <p:cNvPr id="73" name="椭圆 72">
                <a:extLst>
                  <a:ext uri="{FF2B5EF4-FFF2-40B4-BE49-F238E27FC236}">
                    <a16:creationId xmlns:a16="http://schemas.microsoft.com/office/drawing/2014/main" id="{D6BC6912-5F23-43BA-B34A-F5DD87A94008}"/>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4" name="文本框 32">
                <a:extLst>
                  <a:ext uri="{FF2B5EF4-FFF2-40B4-BE49-F238E27FC236}">
                    <a16:creationId xmlns:a16="http://schemas.microsoft.com/office/drawing/2014/main" id="{A0AA243C-5181-4E62-8529-68CB42769668}"/>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2</a:t>
                </a:r>
                <a:endParaRPr lang="zh-CN" altLang="en-US" sz="2000" b="1" i="1" dirty="0">
                  <a:solidFill>
                    <a:srgbClr val="FFFFFF"/>
                  </a:solidFill>
                  <a:latin typeface="微软雅黑" panose="020B0503020204020204" pitchFamily="34" charset="-122"/>
                </a:endParaRPr>
              </a:p>
            </p:txBody>
          </p:sp>
        </p:grpSp>
        <p:sp>
          <p:nvSpPr>
            <p:cNvPr id="72" name="文本框 30">
              <a:extLst>
                <a:ext uri="{FF2B5EF4-FFF2-40B4-BE49-F238E27FC236}">
                  <a16:creationId xmlns:a16="http://schemas.microsoft.com/office/drawing/2014/main" id="{50963661-53E2-4A07-8F93-86C9CBCD7D58}"/>
                </a:ext>
              </a:extLst>
            </p:cNvPr>
            <p:cNvSpPr txBox="1">
              <a:spLocks noChangeArrowheads="1"/>
            </p:cNvSpPr>
            <p:nvPr/>
          </p:nvSpPr>
          <p:spPr bwMode="auto">
            <a:xfrm>
              <a:off x="8668652" y="3225040"/>
              <a:ext cx="2278011" cy="83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b="1" dirty="0">
                  <a:solidFill>
                    <a:srgbClr val="FFFFFF"/>
                  </a:solidFill>
                  <a:latin typeface="微软雅黑" panose="020B0503020204020204" pitchFamily="34" charset="-122"/>
                  <a:ea typeface="微软雅黑" panose="020B0503020204020204" pitchFamily="34" charset="-122"/>
                </a:rPr>
                <a:t>Huffman</a:t>
              </a:r>
              <a:r>
                <a:rPr lang="zh-CN" altLang="en-US" sz="2400" b="1" dirty="0">
                  <a:solidFill>
                    <a:srgbClr val="FFFFFF"/>
                  </a:solidFill>
                  <a:latin typeface="微软雅黑" panose="020B0503020204020204" pitchFamily="34" charset="-122"/>
                  <a:ea typeface="微软雅黑" panose="020B0503020204020204" pitchFamily="34" charset="-122"/>
                </a:rPr>
                <a:t>编码</a:t>
              </a:r>
              <a:r>
                <a:rPr lang="en-US" altLang="zh-CN" sz="2400" b="1" dirty="0">
                  <a:solidFill>
                    <a:srgbClr val="FFFFFF"/>
                  </a:solidFill>
                  <a:latin typeface="微软雅黑" panose="020B0503020204020204" pitchFamily="34" charset="-122"/>
                  <a:ea typeface="微软雅黑" panose="020B0503020204020204" pitchFamily="34" charset="-122"/>
                </a:rPr>
                <a:t>/</a:t>
              </a:r>
              <a:r>
                <a:rPr lang="zh-CN" altLang="en-US" sz="2400" b="1" dirty="0">
                  <a:solidFill>
                    <a:srgbClr val="FFFFFF"/>
                  </a:solidFill>
                  <a:latin typeface="微软雅黑" panose="020B0503020204020204" pitchFamily="34" charset="-122"/>
                  <a:ea typeface="微软雅黑" panose="020B0503020204020204" pitchFamily="34" charset="-122"/>
                </a:rPr>
                <a:t>译码技术评价</a:t>
              </a:r>
            </a:p>
          </p:txBody>
        </p:sp>
      </p:grpSp>
      <p:grpSp>
        <p:nvGrpSpPr>
          <p:cNvPr id="75" name="组合 27">
            <a:extLst>
              <a:ext uri="{FF2B5EF4-FFF2-40B4-BE49-F238E27FC236}">
                <a16:creationId xmlns:a16="http://schemas.microsoft.com/office/drawing/2014/main" id="{6F7373A6-24C6-4C38-BAC2-73A23A6F5A0F}"/>
              </a:ext>
            </a:extLst>
          </p:cNvPr>
          <p:cNvGrpSpPr>
            <a:grpSpLocks/>
          </p:cNvGrpSpPr>
          <p:nvPr/>
        </p:nvGrpSpPr>
        <p:grpSpPr bwMode="auto">
          <a:xfrm>
            <a:off x="1524000" y="4452123"/>
            <a:ext cx="3190875" cy="585788"/>
            <a:chOff x="8019288" y="3163824"/>
            <a:chExt cx="3191256" cy="585216"/>
          </a:xfrm>
        </p:grpSpPr>
        <p:sp>
          <p:nvSpPr>
            <p:cNvPr id="76" name="圆角矩形 28">
              <a:extLst>
                <a:ext uri="{FF2B5EF4-FFF2-40B4-BE49-F238E27FC236}">
                  <a16:creationId xmlns:a16="http://schemas.microsoft.com/office/drawing/2014/main" id="{E986BD18-AF8D-4AD5-BE6C-C5E530A43F6C}"/>
                </a:ext>
              </a:extLst>
            </p:cNvPr>
            <p:cNvSpPr/>
            <p:nvPr/>
          </p:nvSpPr>
          <p:spPr>
            <a:xfrm>
              <a:off x="8019288" y="3163824"/>
              <a:ext cx="3191256" cy="585216"/>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77" name="组合 29">
              <a:extLst>
                <a:ext uri="{FF2B5EF4-FFF2-40B4-BE49-F238E27FC236}">
                  <a16:creationId xmlns:a16="http://schemas.microsoft.com/office/drawing/2014/main" id="{BBA14C72-2AA6-44BD-8A6A-F948B13BDFF8}"/>
                </a:ext>
              </a:extLst>
            </p:cNvPr>
            <p:cNvGrpSpPr>
              <a:grpSpLocks/>
            </p:cNvGrpSpPr>
            <p:nvPr/>
          </p:nvGrpSpPr>
          <p:grpSpPr bwMode="auto">
            <a:xfrm>
              <a:off x="8147304" y="3246120"/>
              <a:ext cx="420624" cy="420624"/>
              <a:chOff x="8147304" y="3246120"/>
              <a:chExt cx="420624" cy="420624"/>
            </a:xfrm>
          </p:grpSpPr>
          <p:sp>
            <p:nvSpPr>
              <p:cNvPr id="79" name="椭圆 78">
                <a:extLst>
                  <a:ext uri="{FF2B5EF4-FFF2-40B4-BE49-F238E27FC236}">
                    <a16:creationId xmlns:a16="http://schemas.microsoft.com/office/drawing/2014/main" id="{422D313E-2AF5-41FB-BE32-308292B09499}"/>
                  </a:ext>
                </a:extLst>
              </p:cNvPr>
              <p:cNvSpPr/>
              <p:nvPr/>
            </p:nvSpPr>
            <p:spPr>
              <a:xfrm>
                <a:off x="8147890" y="3246294"/>
                <a:ext cx="420738" cy="420277"/>
              </a:xfrm>
              <a:prstGeom prst="ellipse">
                <a:avLst/>
              </a:prstGeom>
              <a:solidFill>
                <a:srgbClr val="5FBC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0" name="文本框 32">
                <a:extLst>
                  <a:ext uri="{FF2B5EF4-FFF2-40B4-BE49-F238E27FC236}">
                    <a16:creationId xmlns:a16="http://schemas.microsoft.com/office/drawing/2014/main" id="{5EEC0D58-712C-44A3-8238-6528DEAA360A}"/>
                  </a:ext>
                </a:extLst>
              </p:cNvPr>
              <p:cNvSpPr txBox="1">
                <a:spLocks noChangeArrowheads="1"/>
              </p:cNvSpPr>
              <p:nvPr/>
            </p:nvSpPr>
            <p:spPr bwMode="auto">
              <a:xfrm>
                <a:off x="8165592" y="3257490"/>
                <a:ext cx="3017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i="1" dirty="0">
                    <a:solidFill>
                      <a:srgbClr val="FFFFFF"/>
                    </a:solidFill>
                    <a:latin typeface="微软雅黑" panose="020B0503020204020204" pitchFamily="34" charset="-122"/>
                  </a:rPr>
                  <a:t>3</a:t>
                </a:r>
                <a:endParaRPr lang="zh-CN" altLang="en-US" sz="2000" b="1" i="1" dirty="0">
                  <a:solidFill>
                    <a:srgbClr val="FFFFFF"/>
                  </a:solidFill>
                  <a:latin typeface="微软雅黑" panose="020B0503020204020204" pitchFamily="34" charset="-122"/>
                </a:endParaRPr>
              </a:p>
            </p:txBody>
          </p:sp>
        </p:grpSp>
        <p:sp>
          <p:nvSpPr>
            <p:cNvPr id="78" name="文本框 30">
              <a:extLst>
                <a:ext uri="{FF2B5EF4-FFF2-40B4-BE49-F238E27FC236}">
                  <a16:creationId xmlns:a16="http://schemas.microsoft.com/office/drawing/2014/main" id="{D651F419-D899-462B-A88F-A07E74C20519}"/>
                </a:ext>
              </a:extLst>
            </p:cNvPr>
            <p:cNvSpPr txBox="1">
              <a:spLocks noChangeArrowheads="1"/>
            </p:cNvSpPr>
            <p:nvPr/>
          </p:nvSpPr>
          <p:spPr bwMode="auto">
            <a:xfrm>
              <a:off x="8668652" y="3225040"/>
              <a:ext cx="1750741" cy="46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2400" b="1" dirty="0">
                  <a:solidFill>
                    <a:srgbClr val="FFFFFF"/>
                  </a:solidFill>
                  <a:latin typeface="微软雅黑" panose="020B0503020204020204" pitchFamily="34" charset="-122"/>
                  <a:ea typeface="微软雅黑" panose="020B0503020204020204" pitchFamily="34" charset="-122"/>
                </a:rPr>
                <a:t>自我评价</a:t>
              </a:r>
            </a:p>
          </p:txBody>
        </p:sp>
      </p:grpSp>
    </p:spTree>
    <p:extLst>
      <p:ext uri="{BB962C8B-B14F-4D97-AF65-F5344CB8AC3E}">
        <p14:creationId xmlns:p14="http://schemas.microsoft.com/office/powerpoint/2010/main" val="341561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总结分析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程序设计评价</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3" name="文本框 2">
            <a:extLst>
              <a:ext uri="{FF2B5EF4-FFF2-40B4-BE49-F238E27FC236}">
                <a16:creationId xmlns:a16="http://schemas.microsoft.com/office/drawing/2014/main" id="{25AE9940-D5E1-47BD-9684-A1E4D5CB4914}"/>
              </a:ext>
            </a:extLst>
          </p:cNvPr>
          <p:cNvSpPr txBox="1"/>
          <p:nvPr/>
        </p:nvSpPr>
        <p:spPr>
          <a:xfrm>
            <a:off x="1298575" y="1187691"/>
            <a:ext cx="9748355" cy="5693866"/>
          </a:xfrm>
          <a:prstGeom prst="rect">
            <a:avLst/>
          </a:prstGeom>
          <a:noFill/>
        </p:spPr>
        <p:txBody>
          <a:bodyPr wrap="square" rtlCol="0">
            <a:spAutoFit/>
          </a:bodyPr>
          <a:lstStyle/>
          <a:p>
            <a:r>
              <a:rPr lang="zh-CN" altLang="en-US" sz="2800" dirty="0"/>
              <a:t>程序能够实现题目中要求的全部功能，并且能够保证几乎为</a:t>
            </a:r>
            <a:r>
              <a:rPr lang="en-US" altLang="zh-CN" sz="2800" dirty="0"/>
              <a:t>100%</a:t>
            </a:r>
            <a:r>
              <a:rPr lang="zh-CN" altLang="en-US" sz="2800" dirty="0"/>
              <a:t>的译码准确率</a:t>
            </a:r>
            <a:endParaRPr lang="en-US" altLang="zh-CN" sz="2800" dirty="0"/>
          </a:p>
          <a:p>
            <a:r>
              <a:rPr lang="zh-CN" altLang="en-US" sz="2800" dirty="0"/>
              <a:t>但是，仍有几个缺点：</a:t>
            </a:r>
            <a:endParaRPr lang="en-US" altLang="zh-CN" sz="2800" dirty="0"/>
          </a:p>
          <a:p>
            <a:r>
              <a:rPr lang="en-US" altLang="zh-CN" sz="2800" dirty="0"/>
              <a:t>1.</a:t>
            </a:r>
            <a:r>
              <a:rPr lang="zh-CN" altLang="en-US" sz="2800" dirty="0"/>
              <a:t>由于系统特性，中文的编码方式与字符不同，无法使用</a:t>
            </a:r>
            <a:r>
              <a:rPr lang="en-US" altLang="zh-CN" sz="2800" dirty="0"/>
              <a:t>Huffman</a:t>
            </a:r>
            <a:r>
              <a:rPr lang="zh-CN" altLang="en-US" sz="2800" dirty="0"/>
              <a:t>算法进行编码，译码。</a:t>
            </a:r>
          </a:p>
          <a:p>
            <a:r>
              <a:rPr lang="en-US" altLang="zh-CN" sz="2800" dirty="0"/>
              <a:t>2.</a:t>
            </a:r>
            <a:r>
              <a:rPr lang="zh-CN" altLang="en-US" sz="2800" dirty="0"/>
              <a:t>因时间与精力有限，没有对所有的</a:t>
            </a:r>
            <a:r>
              <a:rPr lang="en-US" altLang="zh-CN" sz="2800" dirty="0"/>
              <a:t>ASCII</a:t>
            </a:r>
            <a:r>
              <a:rPr lang="zh-CN" altLang="en-US" sz="2800" dirty="0"/>
              <a:t>字符进行测试。</a:t>
            </a:r>
          </a:p>
          <a:p>
            <a:r>
              <a:rPr lang="en-US" altLang="zh-CN" sz="2800" dirty="0"/>
              <a:t>3.</a:t>
            </a:r>
            <a:r>
              <a:rPr lang="zh-CN" altLang="en-US" sz="2800" dirty="0"/>
              <a:t>因设备限制，没有将程序在不同的设备上运行，难以保证程序的兼容性、稳定性、准确性。</a:t>
            </a:r>
          </a:p>
          <a:p>
            <a:r>
              <a:rPr lang="en-US" altLang="zh-CN" sz="2800" dirty="0"/>
              <a:t>4.</a:t>
            </a:r>
            <a:r>
              <a:rPr lang="zh-CN" altLang="en-US" sz="2800" dirty="0"/>
              <a:t>没有为程序编写</a:t>
            </a:r>
            <a:r>
              <a:rPr lang="en-US" altLang="zh-CN" sz="2800" dirty="0"/>
              <a:t>GUI</a:t>
            </a:r>
            <a:r>
              <a:rPr lang="zh-CN" altLang="en-US" sz="2800" dirty="0"/>
              <a:t>界面，非作者的用户使用起来仍需要一定时间熟悉程序的执行流程。</a:t>
            </a:r>
          </a:p>
          <a:p>
            <a:r>
              <a:rPr lang="en-US" altLang="zh-CN" sz="2800" dirty="0"/>
              <a:t>5.</a:t>
            </a:r>
            <a:r>
              <a:rPr lang="zh-CN" altLang="en-US" sz="2800" dirty="0"/>
              <a:t>对于程序的执行逻辑、错误应对办法没有很好的优化，仍然存在</a:t>
            </a:r>
            <a:r>
              <a:rPr lang="en-US" altLang="zh-CN" sz="2800" dirty="0"/>
              <a:t>bug</a:t>
            </a:r>
            <a:r>
              <a:rPr lang="zh-CN" altLang="en-US" sz="2800" dirty="0"/>
              <a:t>。</a:t>
            </a:r>
            <a:endParaRPr lang="en-US" altLang="zh-CN" sz="2800" dirty="0"/>
          </a:p>
          <a:p>
            <a:endParaRPr lang="zh-CN" altLang="en-US" sz="2800" dirty="0"/>
          </a:p>
        </p:txBody>
      </p:sp>
    </p:spTree>
    <p:extLst>
      <p:ext uri="{BB962C8B-B14F-4D97-AF65-F5344CB8AC3E}">
        <p14:creationId xmlns:p14="http://schemas.microsoft.com/office/powerpoint/2010/main" val="86832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总结分析</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编码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译码技术评价</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3" name="文本框 2">
            <a:extLst>
              <a:ext uri="{FF2B5EF4-FFF2-40B4-BE49-F238E27FC236}">
                <a16:creationId xmlns:a16="http://schemas.microsoft.com/office/drawing/2014/main" id="{25AE9940-D5E1-47BD-9684-A1E4D5CB4914}"/>
              </a:ext>
            </a:extLst>
          </p:cNvPr>
          <p:cNvSpPr txBox="1"/>
          <p:nvPr/>
        </p:nvSpPr>
        <p:spPr>
          <a:xfrm>
            <a:off x="1298575" y="1662847"/>
            <a:ext cx="10009891" cy="3539430"/>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1.Huffman</a:t>
            </a:r>
            <a:r>
              <a:rPr lang="zh-CN" altLang="en-US" sz="2800" dirty="0">
                <a:latin typeface="Times New Roman" panose="02020603050405020304" pitchFamily="18" charset="0"/>
                <a:cs typeface="Times New Roman" panose="02020603050405020304" pitchFamily="18" charset="0"/>
              </a:rPr>
              <a:t>编码</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译码技术对于电文的传输、压缩有着一定的帮助作用，能够在一定程度上缩小电文的占用空间。</a:t>
            </a:r>
          </a:p>
          <a:p>
            <a:r>
              <a:rPr lang="en-US" altLang="zh-CN" sz="2800" dirty="0">
                <a:latin typeface="Times New Roman" panose="02020603050405020304" pitchFamily="18" charset="0"/>
                <a:cs typeface="Times New Roman" panose="02020603050405020304" pitchFamily="18" charset="0"/>
              </a:rPr>
              <a:t>2.Huffman</a:t>
            </a:r>
            <a:r>
              <a:rPr lang="zh-CN" altLang="en-US" sz="2800" dirty="0">
                <a:latin typeface="Times New Roman" panose="02020603050405020304" pitchFamily="18" charset="0"/>
                <a:cs typeface="Times New Roman" panose="02020603050405020304" pitchFamily="18" charset="0"/>
              </a:rPr>
              <a:t>编码技术对于字符规则的文档有较低的压缩效率，能够压缩至原文件大小的</a:t>
            </a:r>
            <a:r>
              <a:rPr lang="en-US" altLang="zh-CN" sz="2800" dirty="0">
                <a:latin typeface="Times New Roman" panose="02020603050405020304" pitchFamily="18" charset="0"/>
                <a:cs typeface="Times New Roman" panose="02020603050405020304" pitchFamily="18" charset="0"/>
              </a:rPr>
              <a:t>50%~60%</a:t>
            </a:r>
            <a:r>
              <a:rPr lang="zh-CN" altLang="en-US" sz="2800" dirty="0">
                <a:latin typeface="Times New Roman" panose="02020603050405020304" pitchFamily="18" charset="0"/>
                <a:cs typeface="Times New Roman" panose="02020603050405020304" pitchFamily="18" charset="0"/>
              </a:rPr>
              <a:t>，是一项很不错的压缩技术。</a:t>
            </a:r>
          </a:p>
          <a:p>
            <a:r>
              <a:rPr lang="en-US" altLang="zh-CN" sz="2800" dirty="0">
                <a:latin typeface="Times New Roman" panose="02020603050405020304" pitchFamily="18" charset="0"/>
                <a:cs typeface="Times New Roman" panose="02020603050405020304" pitchFamily="18" charset="0"/>
              </a:rPr>
              <a:t>3.Huffman</a:t>
            </a:r>
            <a:r>
              <a:rPr lang="zh-CN" altLang="en-US" sz="2800" dirty="0">
                <a:latin typeface="Times New Roman" panose="02020603050405020304" pitchFamily="18" charset="0"/>
                <a:cs typeface="Times New Roman" panose="02020603050405020304" pitchFamily="18" charset="0"/>
              </a:rPr>
              <a:t>编码技术对于字符不规则的文档的压缩效果并不明显，压缩率为</a:t>
            </a:r>
            <a:r>
              <a:rPr lang="en-US" altLang="zh-CN" sz="2800" dirty="0">
                <a:latin typeface="Times New Roman" panose="02020603050405020304" pitchFamily="18" charset="0"/>
                <a:cs typeface="Times New Roman" panose="02020603050405020304" pitchFamily="18" charset="0"/>
              </a:rPr>
              <a:t>82%</a:t>
            </a:r>
            <a:r>
              <a:rPr lang="zh-CN" altLang="en-US" sz="2800" dirty="0">
                <a:latin typeface="Times New Roman" panose="02020603050405020304" pitchFamily="18" charset="0"/>
                <a:cs typeface="Times New Roman" panose="02020603050405020304" pitchFamily="18" charset="0"/>
              </a:rPr>
              <a:t>左右，相比其他压缩技术，效果并不突出。</a:t>
            </a:r>
          </a:p>
          <a:p>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利用</a:t>
            </a:r>
            <a:r>
              <a:rPr lang="en-US" altLang="zh-CN" sz="2800" dirty="0">
                <a:latin typeface="Times New Roman" panose="02020603050405020304" pitchFamily="18" charset="0"/>
                <a:cs typeface="Times New Roman" panose="02020603050405020304" pitchFamily="18" charset="0"/>
              </a:rPr>
              <a:t>Huffman</a:t>
            </a:r>
            <a:r>
              <a:rPr lang="zh-CN" altLang="en-US" sz="2800" dirty="0">
                <a:latin typeface="Times New Roman" panose="02020603050405020304" pitchFamily="18" charset="0"/>
                <a:cs typeface="Times New Roman" panose="02020603050405020304" pitchFamily="18" charset="0"/>
              </a:rPr>
              <a:t>编码技术压缩文档时，需要占用大量的内存空间，可能引起程序的停止运行，仍需进一步优化，找出解决方案。</a:t>
            </a:r>
          </a:p>
        </p:txBody>
      </p:sp>
    </p:spTree>
    <p:extLst>
      <p:ext uri="{BB962C8B-B14F-4D97-AF65-F5344CB8AC3E}">
        <p14:creationId xmlns:p14="http://schemas.microsoft.com/office/powerpoint/2010/main" val="300078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总结分析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自我评价</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3" name="文本框 2">
            <a:extLst>
              <a:ext uri="{FF2B5EF4-FFF2-40B4-BE49-F238E27FC236}">
                <a16:creationId xmlns:a16="http://schemas.microsoft.com/office/drawing/2014/main" id="{25AE9940-D5E1-47BD-9684-A1E4D5CB4914}"/>
              </a:ext>
            </a:extLst>
          </p:cNvPr>
          <p:cNvSpPr txBox="1"/>
          <p:nvPr/>
        </p:nvSpPr>
        <p:spPr>
          <a:xfrm>
            <a:off x="1473431" y="1552097"/>
            <a:ext cx="9245138" cy="4524315"/>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1.</a:t>
            </a:r>
            <a:r>
              <a:rPr lang="zh-CN" altLang="en-US" sz="3200" dirty="0">
                <a:latin typeface="Times New Roman" panose="02020603050405020304" pitchFamily="18" charset="0"/>
                <a:cs typeface="Times New Roman" panose="02020603050405020304" pitchFamily="18" charset="0"/>
              </a:rPr>
              <a:t>能够更加熟练的掌握</a:t>
            </a:r>
            <a:r>
              <a:rPr lang="en-US" altLang="zh-CN" sz="3200" dirty="0">
                <a:latin typeface="Times New Roman" panose="02020603050405020304" pitchFamily="18" charset="0"/>
                <a:cs typeface="Times New Roman" panose="02020603050405020304" pitchFamily="18" charset="0"/>
              </a:rPr>
              <a:t>C</a:t>
            </a:r>
            <a:r>
              <a:rPr lang="zh-CN" altLang="en-US" sz="3200" dirty="0">
                <a:latin typeface="Times New Roman" panose="02020603050405020304" pitchFamily="18" charset="0"/>
                <a:cs typeface="Times New Roman" panose="02020603050405020304" pitchFamily="18" charset="0"/>
              </a:rPr>
              <a:t>语言的文件读写操作</a:t>
            </a:r>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2.</a:t>
            </a:r>
            <a:r>
              <a:rPr lang="zh-CN" altLang="en-US" sz="3200" dirty="0">
                <a:latin typeface="Times New Roman" panose="02020603050405020304" pitchFamily="18" charset="0"/>
                <a:cs typeface="Times New Roman" panose="02020603050405020304" pitchFamily="18" charset="0"/>
              </a:rPr>
              <a:t>对报告的撰写技巧的理解与完善</a:t>
            </a:r>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3.</a:t>
            </a:r>
            <a:r>
              <a:rPr lang="zh-CN" altLang="en-US" sz="3200" dirty="0">
                <a:latin typeface="Times New Roman" panose="02020603050405020304" pitchFamily="18" charset="0"/>
                <a:cs typeface="Times New Roman" panose="02020603050405020304" pitchFamily="18" charset="0"/>
              </a:rPr>
              <a:t>能够独立的思考并解决程序编写过程中的问题</a:t>
            </a:r>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4.</a:t>
            </a:r>
            <a:r>
              <a:rPr lang="zh-CN" altLang="en-US" sz="3200" dirty="0">
                <a:latin typeface="Times New Roman" panose="02020603050405020304" pitchFamily="18" charset="0"/>
                <a:cs typeface="Times New Roman" panose="02020603050405020304" pitchFamily="18" charset="0"/>
              </a:rPr>
              <a:t>对</a:t>
            </a:r>
            <a:r>
              <a:rPr lang="en-US" altLang="zh-CN" sz="3200" dirty="0">
                <a:latin typeface="Times New Roman" panose="02020603050405020304" pitchFamily="18" charset="0"/>
                <a:cs typeface="Times New Roman" panose="02020603050405020304" pitchFamily="18" charset="0"/>
              </a:rPr>
              <a:t>Huffman</a:t>
            </a:r>
            <a:r>
              <a:rPr lang="zh-CN" altLang="en-US" sz="3200" dirty="0">
                <a:latin typeface="Times New Roman" panose="02020603050405020304" pitchFamily="18" charset="0"/>
                <a:cs typeface="Times New Roman" panose="02020603050405020304" pitchFamily="18" charset="0"/>
              </a:rPr>
              <a:t>树、</a:t>
            </a:r>
            <a:r>
              <a:rPr lang="en-US" altLang="zh-CN" sz="3200" dirty="0">
                <a:latin typeface="Times New Roman" panose="02020603050405020304" pitchFamily="18" charset="0"/>
                <a:cs typeface="Times New Roman" panose="02020603050405020304" pitchFamily="18" charset="0"/>
              </a:rPr>
              <a:t>Huffman</a:t>
            </a:r>
            <a:r>
              <a:rPr lang="zh-CN" altLang="en-US" sz="3200" dirty="0">
                <a:latin typeface="Times New Roman" panose="02020603050405020304" pitchFamily="18" charset="0"/>
                <a:cs typeface="Times New Roman" panose="02020603050405020304" pitchFamily="18" charset="0"/>
              </a:rPr>
              <a:t>编码的理解加深</a:t>
            </a:r>
            <a:endParaRPr lang="en-US" altLang="zh-CN" sz="32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r>
              <a:rPr lang="en-US" altLang="zh-CN" sz="3200" dirty="0">
                <a:latin typeface="Times New Roman" panose="02020603050405020304" pitchFamily="18" charset="0"/>
                <a:cs typeface="Times New Roman" panose="02020603050405020304" pitchFamily="18" charset="0"/>
              </a:rPr>
              <a:t>5.</a:t>
            </a:r>
            <a:r>
              <a:rPr lang="zh-CN" altLang="en-US" sz="3200" dirty="0">
                <a:latin typeface="Times New Roman" panose="02020603050405020304" pitchFamily="18" charset="0"/>
                <a:cs typeface="Times New Roman" panose="02020603050405020304" pitchFamily="18" charset="0"/>
              </a:rPr>
              <a:t>数据结构有很广泛以及很重要的应用</a:t>
            </a:r>
            <a:endParaRPr lang="en-US" altLang="zh-C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50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left)">
                                      <p:cBhvr>
                                        <p:cTn id="19" dur="500"/>
                                        <p:tgtEl>
                                          <p:spTgt spid="3">
                                            <p:txEl>
                                              <p:pRg st="6" end="6"/>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wipe(left)">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0F4A47-EC93-4248-921B-E24AB2865A3B}"/>
              </a:ext>
            </a:extLst>
          </p:cNvPr>
          <p:cNvGrpSpPr/>
          <p:nvPr/>
        </p:nvGrpSpPr>
        <p:grpSpPr>
          <a:xfrm>
            <a:off x="-639292" y="1842988"/>
            <a:ext cx="13461385" cy="6391734"/>
            <a:chOff x="-639292" y="1842988"/>
            <a:chExt cx="13461385" cy="6391734"/>
          </a:xfrm>
        </p:grpSpPr>
        <p:sp>
          <p:nvSpPr>
            <p:cNvPr id="10" name="椭圆 9">
              <a:extLst>
                <a:ext uri="{FF2B5EF4-FFF2-40B4-BE49-F238E27FC236}">
                  <a16:creationId xmlns:a16="http://schemas.microsoft.com/office/drawing/2014/main" id="{6124D892-E18F-4901-A4CD-B40FA9C975F9}"/>
                </a:ext>
              </a:extLst>
            </p:cNvPr>
            <p:cNvSpPr/>
            <p:nvPr/>
          </p:nvSpPr>
          <p:spPr>
            <a:xfrm>
              <a:off x="-639292" y="1842988"/>
              <a:ext cx="2159876" cy="215987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椭圆 10">
              <a:extLst>
                <a:ext uri="{FF2B5EF4-FFF2-40B4-BE49-F238E27FC236}">
                  <a16:creationId xmlns:a16="http://schemas.microsoft.com/office/drawing/2014/main" id="{D46A77B8-CF76-4942-A903-CD77E4C4F381}"/>
                </a:ext>
              </a:extLst>
            </p:cNvPr>
            <p:cNvSpPr/>
            <p:nvPr/>
          </p:nvSpPr>
          <p:spPr>
            <a:xfrm flipH="1">
              <a:off x="10662217" y="1842988"/>
              <a:ext cx="2159876" cy="215987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椭圆 11">
              <a:extLst>
                <a:ext uri="{FF2B5EF4-FFF2-40B4-BE49-F238E27FC236}">
                  <a16:creationId xmlns:a16="http://schemas.microsoft.com/office/drawing/2014/main" id="{17A38EDA-9FC5-4AC5-8D77-3B2D2CC5F777}"/>
                </a:ext>
              </a:extLst>
            </p:cNvPr>
            <p:cNvSpPr/>
            <p:nvPr/>
          </p:nvSpPr>
          <p:spPr>
            <a:xfrm>
              <a:off x="-141891" y="4353908"/>
              <a:ext cx="987711" cy="987711"/>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a:extLst>
                <a:ext uri="{FF2B5EF4-FFF2-40B4-BE49-F238E27FC236}">
                  <a16:creationId xmlns:a16="http://schemas.microsoft.com/office/drawing/2014/main" id="{27F908C3-CEF3-4819-932D-EFEAF14ED05B}"/>
                </a:ext>
              </a:extLst>
            </p:cNvPr>
            <p:cNvSpPr/>
            <p:nvPr/>
          </p:nvSpPr>
          <p:spPr>
            <a:xfrm>
              <a:off x="-519476" y="5669542"/>
              <a:ext cx="2468356" cy="2468356"/>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椭圆 13">
              <a:extLst>
                <a:ext uri="{FF2B5EF4-FFF2-40B4-BE49-F238E27FC236}">
                  <a16:creationId xmlns:a16="http://schemas.microsoft.com/office/drawing/2014/main" id="{BBA081CD-3F11-4D82-AF72-0494C24811A8}"/>
                </a:ext>
              </a:extLst>
            </p:cNvPr>
            <p:cNvSpPr/>
            <p:nvPr/>
          </p:nvSpPr>
          <p:spPr>
            <a:xfrm>
              <a:off x="1634884" y="5187511"/>
              <a:ext cx="1039735" cy="1039735"/>
            </a:xfrm>
            <a:prstGeom prst="ellipse">
              <a:avLst/>
            </a:prstGeom>
            <a:solidFill>
              <a:srgbClr val="EF9802">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椭圆 14">
              <a:extLst>
                <a:ext uri="{FF2B5EF4-FFF2-40B4-BE49-F238E27FC236}">
                  <a16:creationId xmlns:a16="http://schemas.microsoft.com/office/drawing/2014/main" id="{BCF4F1A7-3554-43CB-BFDE-C5C255F301FC}"/>
                </a:ext>
              </a:extLst>
            </p:cNvPr>
            <p:cNvSpPr/>
            <p:nvPr/>
          </p:nvSpPr>
          <p:spPr>
            <a:xfrm>
              <a:off x="2017591" y="6594124"/>
              <a:ext cx="1039735" cy="1039735"/>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椭圆 15">
              <a:extLst>
                <a:ext uri="{FF2B5EF4-FFF2-40B4-BE49-F238E27FC236}">
                  <a16:creationId xmlns:a16="http://schemas.microsoft.com/office/drawing/2014/main" id="{5A5B7741-0514-49D3-AB10-E73F491655F9}"/>
                </a:ext>
              </a:extLst>
            </p:cNvPr>
            <p:cNvSpPr/>
            <p:nvPr/>
          </p:nvSpPr>
          <p:spPr>
            <a:xfrm>
              <a:off x="3326523" y="6204386"/>
              <a:ext cx="2030336" cy="203033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椭圆 16">
              <a:extLst>
                <a:ext uri="{FF2B5EF4-FFF2-40B4-BE49-F238E27FC236}">
                  <a16:creationId xmlns:a16="http://schemas.microsoft.com/office/drawing/2014/main" id="{3318CE06-9021-4DE1-915E-49630157A368}"/>
                </a:ext>
              </a:extLst>
            </p:cNvPr>
            <p:cNvSpPr/>
            <p:nvPr/>
          </p:nvSpPr>
          <p:spPr>
            <a:xfrm flipH="1">
              <a:off x="11336981" y="4353908"/>
              <a:ext cx="987711" cy="987711"/>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椭圆 17">
              <a:extLst>
                <a:ext uri="{FF2B5EF4-FFF2-40B4-BE49-F238E27FC236}">
                  <a16:creationId xmlns:a16="http://schemas.microsoft.com/office/drawing/2014/main" id="{2E374D1A-2360-4256-B899-FF3DF009C105}"/>
                </a:ext>
              </a:extLst>
            </p:cNvPr>
            <p:cNvSpPr/>
            <p:nvPr/>
          </p:nvSpPr>
          <p:spPr>
            <a:xfrm flipH="1">
              <a:off x="10233921" y="5669542"/>
              <a:ext cx="2468356" cy="2468356"/>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椭圆 18">
              <a:extLst>
                <a:ext uri="{FF2B5EF4-FFF2-40B4-BE49-F238E27FC236}">
                  <a16:creationId xmlns:a16="http://schemas.microsoft.com/office/drawing/2014/main" id="{EFBCF81F-4D66-496B-9539-62F6250195E3}"/>
                </a:ext>
              </a:extLst>
            </p:cNvPr>
            <p:cNvSpPr/>
            <p:nvPr/>
          </p:nvSpPr>
          <p:spPr>
            <a:xfrm flipH="1">
              <a:off x="9508182" y="5187511"/>
              <a:ext cx="1039735" cy="1039735"/>
            </a:xfrm>
            <a:prstGeom prst="ellipse">
              <a:avLst/>
            </a:prstGeom>
            <a:solidFill>
              <a:srgbClr val="EF9802">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椭圆 19">
              <a:extLst>
                <a:ext uri="{FF2B5EF4-FFF2-40B4-BE49-F238E27FC236}">
                  <a16:creationId xmlns:a16="http://schemas.microsoft.com/office/drawing/2014/main" id="{1AAC96C2-8B51-40B1-BF31-5D19E6E80C6C}"/>
                </a:ext>
              </a:extLst>
            </p:cNvPr>
            <p:cNvSpPr/>
            <p:nvPr/>
          </p:nvSpPr>
          <p:spPr>
            <a:xfrm flipH="1">
              <a:off x="9125475" y="6594124"/>
              <a:ext cx="1039735" cy="1039735"/>
            </a:xfrm>
            <a:prstGeom prst="ellipse">
              <a:avLst/>
            </a:prstGeom>
            <a:solidFill>
              <a:srgbClr val="20BA7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椭圆 20">
              <a:extLst>
                <a:ext uri="{FF2B5EF4-FFF2-40B4-BE49-F238E27FC236}">
                  <a16:creationId xmlns:a16="http://schemas.microsoft.com/office/drawing/2014/main" id="{6859A998-6A77-4652-A645-E7C34F833BCB}"/>
                </a:ext>
              </a:extLst>
            </p:cNvPr>
            <p:cNvSpPr/>
            <p:nvPr/>
          </p:nvSpPr>
          <p:spPr>
            <a:xfrm flipH="1">
              <a:off x="6825942" y="6204386"/>
              <a:ext cx="2030336" cy="2030336"/>
            </a:xfrm>
            <a:prstGeom prst="ellipse">
              <a:avLst/>
            </a:prstGeom>
            <a:solidFill>
              <a:srgbClr val="00A6B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38" name="组合 37">
            <a:extLst>
              <a:ext uri="{FF2B5EF4-FFF2-40B4-BE49-F238E27FC236}">
                <a16:creationId xmlns:a16="http://schemas.microsoft.com/office/drawing/2014/main" id="{8F232BE1-68D4-404E-B713-E2EDBCAFDA6A}"/>
              </a:ext>
            </a:extLst>
          </p:cNvPr>
          <p:cNvGrpSpPr/>
          <p:nvPr/>
        </p:nvGrpSpPr>
        <p:grpSpPr>
          <a:xfrm>
            <a:off x="1376195" y="1432771"/>
            <a:ext cx="3228623" cy="3688176"/>
            <a:chOff x="3719513" y="1598613"/>
            <a:chExt cx="4360862" cy="4981575"/>
          </a:xfrm>
        </p:grpSpPr>
        <p:sp>
          <p:nvSpPr>
            <p:cNvPr id="22" name="Freeform 5">
              <a:extLst>
                <a:ext uri="{FF2B5EF4-FFF2-40B4-BE49-F238E27FC236}">
                  <a16:creationId xmlns:a16="http://schemas.microsoft.com/office/drawing/2014/main" id="{99CC373B-823A-455E-BD2C-ED09B47A86BB}"/>
                </a:ext>
              </a:extLst>
            </p:cNvPr>
            <p:cNvSpPr>
              <a:spLocks/>
            </p:cNvSpPr>
            <p:nvPr/>
          </p:nvSpPr>
          <p:spPr bwMode="auto">
            <a:xfrm>
              <a:off x="4008438" y="2224088"/>
              <a:ext cx="3795712" cy="4356100"/>
            </a:xfrm>
            <a:custGeom>
              <a:avLst/>
              <a:gdLst>
                <a:gd name="T0" fmla="*/ 2147483647 w 1045"/>
                <a:gd name="T1" fmla="*/ 2147483647 h 1279"/>
                <a:gd name="T2" fmla="*/ 2147483647 w 1045"/>
                <a:gd name="T3" fmla="*/ 2147483647 h 1279"/>
                <a:gd name="T4" fmla="*/ 2147483647 w 1045"/>
                <a:gd name="T5" fmla="*/ 2147483647 h 1279"/>
                <a:gd name="T6" fmla="*/ 2147483647 w 1045"/>
                <a:gd name="T7" fmla="*/ 2147483647 h 1279"/>
                <a:gd name="T8" fmla="*/ 2147483647 w 1045"/>
                <a:gd name="T9" fmla="*/ 2147483647 h 1279"/>
                <a:gd name="T10" fmla="*/ 0 w 1045"/>
                <a:gd name="T11" fmla="*/ 2147483647 h 1279"/>
                <a:gd name="T12" fmla="*/ 2147483647 w 1045"/>
                <a:gd name="T13" fmla="*/ 2147483647 h 1279"/>
                <a:gd name="T14" fmla="*/ 2147483647 w 1045"/>
                <a:gd name="T15" fmla="*/ 2147483647 h 1279"/>
                <a:gd name="T16" fmla="*/ 2147483647 w 1045"/>
                <a:gd name="T17" fmla="*/ 2147483647 h 1279"/>
                <a:gd name="T18" fmla="*/ 2147483647 w 1045"/>
                <a:gd name="T19" fmla="*/ 2147483647 h 1279"/>
                <a:gd name="T20" fmla="*/ 2147483647 w 1045"/>
                <a:gd name="T21" fmla="*/ 2147483647 h 1279"/>
                <a:gd name="T22" fmla="*/ 2147483647 w 1045"/>
                <a:gd name="T23" fmla="*/ 2147483647 h 1279"/>
                <a:gd name="T24" fmla="*/ 2147483647 w 1045"/>
                <a:gd name="T25" fmla="*/ 2147483647 h 1279"/>
                <a:gd name="T26" fmla="*/ 2147483647 w 1045"/>
                <a:gd name="T27" fmla="*/ 2147483647 h 1279"/>
                <a:gd name="T28" fmla="*/ 2147483647 w 1045"/>
                <a:gd name="T29" fmla="*/ 2147483647 h 1279"/>
                <a:gd name="T30" fmla="*/ 2147483647 w 1045"/>
                <a:gd name="T31" fmla="*/ 2147483647 h 1279"/>
                <a:gd name="T32" fmla="*/ 2147483647 w 1045"/>
                <a:gd name="T33" fmla="*/ 2147483647 h 1279"/>
                <a:gd name="T34" fmla="*/ 2147483647 w 1045"/>
                <a:gd name="T35" fmla="*/ 2147483647 h 1279"/>
                <a:gd name="T36" fmla="*/ 2147483647 w 1045"/>
                <a:gd name="T37" fmla="*/ 2147483647 h 1279"/>
                <a:gd name="T38" fmla="*/ 2147483647 w 1045"/>
                <a:gd name="T39" fmla="*/ 2147483647 h 1279"/>
                <a:gd name="T40" fmla="*/ 2147483647 w 1045"/>
                <a:gd name="T41" fmla="*/ 0 h 1279"/>
                <a:gd name="T42" fmla="*/ 2147483647 w 1045"/>
                <a:gd name="T43" fmla="*/ 2147483647 h 1279"/>
                <a:gd name="T44" fmla="*/ 2147483647 w 1045"/>
                <a:gd name="T45" fmla="*/ 2147483647 h 1279"/>
                <a:gd name="T46" fmla="*/ 2147483647 w 1045"/>
                <a:gd name="T47" fmla="*/ 2147483647 h 1279"/>
                <a:gd name="T48" fmla="*/ 2147483647 w 1045"/>
                <a:gd name="T49" fmla="*/ 2147483647 h 1279"/>
                <a:gd name="T50" fmla="*/ 2147483647 w 1045"/>
                <a:gd name="T51" fmla="*/ 2147483647 h 1279"/>
                <a:gd name="T52" fmla="*/ 2147483647 w 1045"/>
                <a:gd name="T53" fmla="*/ 2147483647 h 1279"/>
                <a:gd name="T54" fmla="*/ 2147483647 w 1045"/>
                <a:gd name="T55" fmla="*/ 2147483647 h 1279"/>
                <a:gd name="T56" fmla="*/ 2147483647 w 1045"/>
                <a:gd name="T57" fmla="*/ 2147483647 h 1279"/>
                <a:gd name="T58" fmla="*/ 2147483647 w 1045"/>
                <a:gd name="T59" fmla="*/ 2147483647 h 1279"/>
                <a:gd name="T60" fmla="*/ 2147483647 w 1045"/>
                <a:gd name="T61" fmla="*/ 2147483647 h 1279"/>
                <a:gd name="T62" fmla="*/ 2147483647 w 1045"/>
                <a:gd name="T63" fmla="*/ 2147483647 h 1279"/>
                <a:gd name="T64" fmla="*/ 2147483647 w 1045"/>
                <a:gd name="T65" fmla="*/ 2147483647 h 1279"/>
                <a:gd name="T66" fmla="*/ 2147483647 w 1045"/>
                <a:gd name="T67" fmla="*/ 2147483647 h 12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3CBB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7">
              <a:extLst>
                <a:ext uri="{FF2B5EF4-FFF2-40B4-BE49-F238E27FC236}">
                  <a16:creationId xmlns:a16="http://schemas.microsoft.com/office/drawing/2014/main" id="{F4393823-F330-41F0-9A84-381FB7506EEB}"/>
                </a:ext>
              </a:extLst>
            </p:cNvPr>
            <p:cNvSpPr>
              <a:spLocks/>
            </p:cNvSpPr>
            <p:nvPr/>
          </p:nvSpPr>
          <p:spPr bwMode="auto">
            <a:xfrm>
              <a:off x="5705475" y="1598613"/>
              <a:ext cx="522288" cy="565150"/>
            </a:xfrm>
            <a:custGeom>
              <a:avLst/>
              <a:gdLst>
                <a:gd name="T0" fmla="*/ 2147483647 w 259"/>
                <a:gd name="T1" fmla="*/ 0 h 299"/>
                <a:gd name="T2" fmla="*/ 2147483647 w 259"/>
                <a:gd name="T3" fmla="*/ 2147483647 h 299"/>
                <a:gd name="T4" fmla="*/ 2147483647 w 259"/>
                <a:gd name="T5" fmla="*/ 2147483647 h 299"/>
                <a:gd name="T6" fmla="*/ 2147483647 w 259"/>
                <a:gd name="T7" fmla="*/ 2147483647 h 299"/>
                <a:gd name="T8" fmla="*/ 2147483647 w 259"/>
                <a:gd name="T9" fmla="*/ 2147483647 h 299"/>
                <a:gd name="T10" fmla="*/ 2147483647 w 259"/>
                <a:gd name="T11" fmla="*/ 2147483647 h 299"/>
                <a:gd name="T12" fmla="*/ 2147483647 w 259"/>
                <a:gd name="T13" fmla="*/ 2147483647 h 299"/>
                <a:gd name="T14" fmla="*/ 2147483647 w 259"/>
                <a:gd name="T15" fmla="*/ 2147483647 h 299"/>
                <a:gd name="T16" fmla="*/ 0 w 259"/>
                <a:gd name="T17" fmla="*/ 2147483647 h 299"/>
                <a:gd name="T18" fmla="*/ 0 w 259"/>
                <a:gd name="T19" fmla="*/ 2147483647 h 299"/>
                <a:gd name="T20" fmla="*/ 0 w 259"/>
                <a:gd name="T21" fmla="*/ 2147483647 h 299"/>
                <a:gd name="T22" fmla="*/ 2147483647 w 259"/>
                <a:gd name="T23" fmla="*/ 2147483647 h 299"/>
                <a:gd name="T24" fmla="*/ 2147483647 w 259"/>
                <a:gd name="T25" fmla="*/ 0 h 299"/>
                <a:gd name="T26" fmla="*/ 2147483647 w 259"/>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8">
              <a:extLst>
                <a:ext uri="{FF2B5EF4-FFF2-40B4-BE49-F238E27FC236}">
                  <a16:creationId xmlns:a16="http://schemas.microsoft.com/office/drawing/2014/main" id="{03302C24-50A4-4E6A-8E0F-6F629380C550}"/>
                </a:ext>
              </a:extLst>
            </p:cNvPr>
            <p:cNvSpPr>
              <a:spLocks/>
            </p:cNvSpPr>
            <p:nvPr/>
          </p:nvSpPr>
          <p:spPr bwMode="auto">
            <a:xfrm>
              <a:off x="7561263" y="2679700"/>
              <a:ext cx="519112" cy="561975"/>
            </a:xfrm>
            <a:custGeom>
              <a:avLst/>
              <a:gdLst>
                <a:gd name="T0" fmla="*/ 2147483647 w 257"/>
                <a:gd name="T1" fmla="*/ 0 h 297"/>
                <a:gd name="T2" fmla="*/ 2147483647 w 257"/>
                <a:gd name="T3" fmla="*/ 2147483647 h 297"/>
                <a:gd name="T4" fmla="*/ 2147483647 w 257"/>
                <a:gd name="T5" fmla="*/ 2147483647 h 297"/>
                <a:gd name="T6" fmla="*/ 2147483647 w 257"/>
                <a:gd name="T7" fmla="*/ 2147483647 h 297"/>
                <a:gd name="T8" fmla="*/ 2147483647 w 257"/>
                <a:gd name="T9" fmla="*/ 2147483647 h 297"/>
                <a:gd name="T10" fmla="*/ 2147483647 w 257"/>
                <a:gd name="T11" fmla="*/ 2147483647 h 297"/>
                <a:gd name="T12" fmla="*/ 2147483647 w 257"/>
                <a:gd name="T13" fmla="*/ 2147483647 h 297"/>
                <a:gd name="T14" fmla="*/ 2147483647 w 257"/>
                <a:gd name="T15" fmla="*/ 2147483647 h 297"/>
                <a:gd name="T16" fmla="*/ 0 w 257"/>
                <a:gd name="T17" fmla="*/ 2147483647 h 297"/>
                <a:gd name="T18" fmla="*/ 0 w 257"/>
                <a:gd name="T19" fmla="*/ 2147483647 h 297"/>
                <a:gd name="T20" fmla="*/ 0 w 257"/>
                <a:gd name="T21" fmla="*/ 2147483647 h 297"/>
                <a:gd name="T22" fmla="*/ 2147483647 w 257"/>
                <a:gd name="T23" fmla="*/ 2147483647 h 297"/>
                <a:gd name="T24" fmla="*/ 2147483647 w 257"/>
                <a:gd name="T25" fmla="*/ 0 h 297"/>
                <a:gd name="T26" fmla="*/ 2147483647 w 257"/>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9">
              <a:extLst>
                <a:ext uri="{FF2B5EF4-FFF2-40B4-BE49-F238E27FC236}">
                  <a16:creationId xmlns:a16="http://schemas.microsoft.com/office/drawing/2014/main" id="{DC148DCA-4251-490B-8CDC-07017AA14EA9}"/>
                </a:ext>
              </a:extLst>
            </p:cNvPr>
            <p:cNvSpPr>
              <a:spLocks/>
            </p:cNvSpPr>
            <p:nvPr/>
          </p:nvSpPr>
          <p:spPr bwMode="auto">
            <a:xfrm>
              <a:off x="7237413" y="4611688"/>
              <a:ext cx="523875" cy="565150"/>
            </a:xfrm>
            <a:custGeom>
              <a:avLst/>
              <a:gdLst>
                <a:gd name="T0" fmla="*/ 2147483647 w 260"/>
                <a:gd name="T1" fmla="*/ 0 h 299"/>
                <a:gd name="T2" fmla="*/ 2147483647 w 260"/>
                <a:gd name="T3" fmla="*/ 2147483647 h 299"/>
                <a:gd name="T4" fmla="*/ 2147483647 w 260"/>
                <a:gd name="T5" fmla="*/ 2147483647 h 299"/>
                <a:gd name="T6" fmla="*/ 2147483647 w 260"/>
                <a:gd name="T7" fmla="*/ 2147483647 h 299"/>
                <a:gd name="T8" fmla="*/ 2147483647 w 260"/>
                <a:gd name="T9" fmla="*/ 2147483647 h 299"/>
                <a:gd name="T10" fmla="*/ 2147483647 w 260"/>
                <a:gd name="T11" fmla="*/ 2147483647 h 299"/>
                <a:gd name="T12" fmla="*/ 2147483647 w 260"/>
                <a:gd name="T13" fmla="*/ 2147483647 h 299"/>
                <a:gd name="T14" fmla="*/ 2147483647 w 260"/>
                <a:gd name="T15" fmla="*/ 2147483647 h 299"/>
                <a:gd name="T16" fmla="*/ 0 w 260"/>
                <a:gd name="T17" fmla="*/ 2147483647 h 299"/>
                <a:gd name="T18" fmla="*/ 0 w 260"/>
                <a:gd name="T19" fmla="*/ 2147483647 h 299"/>
                <a:gd name="T20" fmla="*/ 0 w 260"/>
                <a:gd name="T21" fmla="*/ 2147483647 h 299"/>
                <a:gd name="T22" fmla="*/ 2147483647 w 260"/>
                <a:gd name="T23" fmla="*/ 2147483647 h 299"/>
                <a:gd name="T24" fmla="*/ 2147483647 w 260"/>
                <a:gd name="T25" fmla="*/ 0 h 299"/>
                <a:gd name="T26" fmla="*/ 2147483647 w 260"/>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0">
              <a:extLst>
                <a:ext uri="{FF2B5EF4-FFF2-40B4-BE49-F238E27FC236}">
                  <a16:creationId xmlns:a16="http://schemas.microsoft.com/office/drawing/2014/main" id="{E027F599-30FB-46AF-95C1-EB43528A86EE}"/>
                </a:ext>
              </a:extLst>
            </p:cNvPr>
            <p:cNvSpPr>
              <a:spLocks/>
            </p:cNvSpPr>
            <p:nvPr/>
          </p:nvSpPr>
          <p:spPr bwMode="auto">
            <a:xfrm>
              <a:off x="4872038" y="2479675"/>
              <a:ext cx="520700" cy="565150"/>
            </a:xfrm>
            <a:custGeom>
              <a:avLst/>
              <a:gdLst>
                <a:gd name="T0" fmla="*/ 2147483647 w 258"/>
                <a:gd name="T1" fmla="*/ 0 h 299"/>
                <a:gd name="T2" fmla="*/ 2147483647 w 258"/>
                <a:gd name="T3" fmla="*/ 2147483647 h 299"/>
                <a:gd name="T4" fmla="*/ 2147483647 w 258"/>
                <a:gd name="T5" fmla="*/ 2147483647 h 299"/>
                <a:gd name="T6" fmla="*/ 2147483647 w 258"/>
                <a:gd name="T7" fmla="*/ 2147483647 h 299"/>
                <a:gd name="T8" fmla="*/ 2147483647 w 258"/>
                <a:gd name="T9" fmla="*/ 2147483647 h 299"/>
                <a:gd name="T10" fmla="*/ 2147483647 w 258"/>
                <a:gd name="T11" fmla="*/ 2147483647 h 299"/>
                <a:gd name="T12" fmla="*/ 2147483647 w 258"/>
                <a:gd name="T13" fmla="*/ 2147483647 h 299"/>
                <a:gd name="T14" fmla="*/ 2147483647 w 258"/>
                <a:gd name="T15" fmla="*/ 2147483647 h 299"/>
                <a:gd name="T16" fmla="*/ 0 w 258"/>
                <a:gd name="T17" fmla="*/ 2147483647 h 299"/>
                <a:gd name="T18" fmla="*/ 0 w 258"/>
                <a:gd name="T19" fmla="*/ 2147483647 h 299"/>
                <a:gd name="T20" fmla="*/ 0 w 258"/>
                <a:gd name="T21" fmla="*/ 2147483647 h 299"/>
                <a:gd name="T22" fmla="*/ 2147483647 w 258"/>
                <a:gd name="T23" fmla="*/ 2147483647 h 299"/>
                <a:gd name="T24" fmla="*/ 2147483647 w 258"/>
                <a:gd name="T25" fmla="*/ 0 h 299"/>
                <a:gd name="T26" fmla="*/ 2147483647 w 258"/>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1">
              <a:extLst>
                <a:ext uri="{FF2B5EF4-FFF2-40B4-BE49-F238E27FC236}">
                  <a16:creationId xmlns:a16="http://schemas.microsoft.com/office/drawing/2014/main" id="{16C36D86-F985-4F8F-81C9-F9F18C33F2D9}"/>
                </a:ext>
              </a:extLst>
            </p:cNvPr>
            <p:cNvSpPr>
              <a:spLocks/>
            </p:cNvSpPr>
            <p:nvPr/>
          </p:nvSpPr>
          <p:spPr bwMode="auto">
            <a:xfrm>
              <a:off x="3719513" y="4462463"/>
              <a:ext cx="520700" cy="560387"/>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3">
              <a:extLst>
                <a:ext uri="{FF2B5EF4-FFF2-40B4-BE49-F238E27FC236}">
                  <a16:creationId xmlns:a16="http://schemas.microsoft.com/office/drawing/2014/main" id="{08C9C966-4653-4DBC-988C-D0773163BE44}"/>
                </a:ext>
              </a:extLst>
            </p:cNvPr>
            <p:cNvSpPr>
              <a:spLocks/>
            </p:cNvSpPr>
            <p:nvPr/>
          </p:nvSpPr>
          <p:spPr bwMode="auto">
            <a:xfrm>
              <a:off x="6550025" y="5364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4">
              <a:extLst>
                <a:ext uri="{FF2B5EF4-FFF2-40B4-BE49-F238E27FC236}">
                  <a16:creationId xmlns:a16="http://schemas.microsoft.com/office/drawing/2014/main" id="{4927C775-3006-4A72-BF0B-682A2BAE5CB2}"/>
                </a:ext>
              </a:extLst>
            </p:cNvPr>
            <p:cNvSpPr>
              <a:spLocks/>
            </p:cNvSpPr>
            <p:nvPr/>
          </p:nvSpPr>
          <p:spPr bwMode="auto">
            <a:xfrm>
              <a:off x="4589463" y="3462338"/>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5">
              <a:extLst>
                <a:ext uri="{FF2B5EF4-FFF2-40B4-BE49-F238E27FC236}">
                  <a16:creationId xmlns:a16="http://schemas.microsoft.com/office/drawing/2014/main" id="{27EA68F9-2EB5-4E15-B18E-E6F69374BA34}"/>
                </a:ext>
              </a:extLst>
            </p:cNvPr>
            <p:cNvSpPr>
              <a:spLocks/>
            </p:cNvSpPr>
            <p:nvPr/>
          </p:nvSpPr>
          <p:spPr bwMode="auto">
            <a:xfrm>
              <a:off x="5565775" y="2986088"/>
              <a:ext cx="287338" cy="311150"/>
            </a:xfrm>
            <a:custGeom>
              <a:avLst/>
              <a:gdLst>
                <a:gd name="T0" fmla="*/ 2147483647 w 142"/>
                <a:gd name="T1" fmla="*/ 0 h 164"/>
                <a:gd name="T2" fmla="*/ 2147483647 w 142"/>
                <a:gd name="T3" fmla="*/ 2147483647 h 164"/>
                <a:gd name="T4" fmla="*/ 2147483647 w 142"/>
                <a:gd name="T5" fmla="*/ 2147483647 h 164"/>
                <a:gd name="T6" fmla="*/ 2147483647 w 142"/>
                <a:gd name="T7" fmla="*/ 2147483647 h 164"/>
                <a:gd name="T8" fmla="*/ 2147483647 w 142"/>
                <a:gd name="T9" fmla="*/ 2147483647 h 164"/>
                <a:gd name="T10" fmla="*/ 2147483647 w 142"/>
                <a:gd name="T11" fmla="*/ 2147483647 h 164"/>
                <a:gd name="T12" fmla="*/ 2147483647 w 142"/>
                <a:gd name="T13" fmla="*/ 2147483647 h 164"/>
                <a:gd name="T14" fmla="*/ 2147483647 w 142"/>
                <a:gd name="T15" fmla="*/ 2147483647 h 164"/>
                <a:gd name="T16" fmla="*/ 0 w 142"/>
                <a:gd name="T17" fmla="*/ 2147483647 h 164"/>
                <a:gd name="T18" fmla="*/ 0 w 142"/>
                <a:gd name="T19" fmla="*/ 2147483647 h 164"/>
                <a:gd name="T20" fmla="*/ 0 w 142"/>
                <a:gd name="T21" fmla="*/ 2147483647 h 164"/>
                <a:gd name="T22" fmla="*/ 2147483647 w 142"/>
                <a:gd name="T23" fmla="*/ 2147483647 h 164"/>
                <a:gd name="T24" fmla="*/ 2147483647 w 142"/>
                <a:gd name="T25" fmla="*/ 0 h 164"/>
                <a:gd name="T26" fmla="*/ 2147483647 w 142"/>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6">
              <a:extLst>
                <a:ext uri="{FF2B5EF4-FFF2-40B4-BE49-F238E27FC236}">
                  <a16:creationId xmlns:a16="http://schemas.microsoft.com/office/drawing/2014/main" id="{35AE5D77-44F2-43B4-88A8-FEC1F19333B9}"/>
                </a:ext>
              </a:extLst>
            </p:cNvPr>
            <p:cNvSpPr>
              <a:spLocks/>
            </p:cNvSpPr>
            <p:nvPr/>
          </p:nvSpPr>
          <p:spPr bwMode="auto">
            <a:xfrm>
              <a:off x="6143625" y="4602163"/>
              <a:ext cx="287338" cy="309562"/>
            </a:xfrm>
            <a:custGeom>
              <a:avLst/>
              <a:gdLst>
                <a:gd name="T0" fmla="*/ 2147483647 w 143"/>
                <a:gd name="T1" fmla="*/ 0 h 164"/>
                <a:gd name="T2" fmla="*/ 2147483647 w 143"/>
                <a:gd name="T3" fmla="*/ 2147483647 h 164"/>
                <a:gd name="T4" fmla="*/ 2147483647 w 143"/>
                <a:gd name="T5" fmla="*/ 2147483647 h 164"/>
                <a:gd name="T6" fmla="*/ 2147483647 w 143"/>
                <a:gd name="T7" fmla="*/ 2147483647 h 164"/>
                <a:gd name="T8" fmla="*/ 2147483647 w 143"/>
                <a:gd name="T9" fmla="*/ 2147483647 h 164"/>
                <a:gd name="T10" fmla="*/ 2147483647 w 143"/>
                <a:gd name="T11" fmla="*/ 2147483647 h 164"/>
                <a:gd name="T12" fmla="*/ 2147483647 w 143"/>
                <a:gd name="T13" fmla="*/ 2147483647 h 164"/>
                <a:gd name="T14" fmla="*/ 2147483647 w 143"/>
                <a:gd name="T15" fmla="*/ 2147483647 h 164"/>
                <a:gd name="T16" fmla="*/ 0 w 143"/>
                <a:gd name="T17" fmla="*/ 2147483647 h 164"/>
                <a:gd name="T18" fmla="*/ 0 w 143"/>
                <a:gd name="T19" fmla="*/ 2147483647 h 164"/>
                <a:gd name="T20" fmla="*/ 0 w 143"/>
                <a:gd name="T21" fmla="*/ 2147483647 h 164"/>
                <a:gd name="T22" fmla="*/ 2147483647 w 143"/>
                <a:gd name="T23" fmla="*/ 2147483647 h 164"/>
                <a:gd name="T24" fmla="*/ 2147483647 w 143"/>
                <a:gd name="T25" fmla="*/ 0 h 164"/>
                <a:gd name="T26" fmla="*/ 2147483647 w 143"/>
                <a:gd name="T27" fmla="*/ 0 h 1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7E7E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7">
              <a:extLst>
                <a:ext uri="{FF2B5EF4-FFF2-40B4-BE49-F238E27FC236}">
                  <a16:creationId xmlns:a16="http://schemas.microsoft.com/office/drawing/2014/main" id="{ECE748D2-C914-4F0F-9166-47ACC9175135}"/>
                </a:ext>
              </a:extLst>
            </p:cNvPr>
            <p:cNvSpPr>
              <a:spLocks/>
            </p:cNvSpPr>
            <p:nvPr/>
          </p:nvSpPr>
          <p:spPr bwMode="auto">
            <a:xfrm>
              <a:off x="4432300" y="4308475"/>
              <a:ext cx="285750"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8">
              <a:extLst>
                <a:ext uri="{FF2B5EF4-FFF2-40B4-BE49-F238E27FC236}">
                  <a16:creationId xmlns:a16="http://schemas.microsoft.com/office/drawing/2014/main" id="{A172BF71-27FB-4F84-BD09-19480076243D}"/>
                </a:ext>
              </a:extLst>
            </p:cNvPr>
            <p:cNvSpPr>
              <a:spLocks/>
            </p:cNvSpPr>
            <p:nvPr/>
          </p:nvSpPr>
          <p:spPr bwMode="auto">
            <a:xfrm>
              <a:off x="7162800" y="3586163"/>
              <a:ext cx="290513" cy="314325"/>
            </a:xfrm>
            <a:custGeom>
              <a:avLst/>
              <a:gdLst>
                <a:gd name="T0" fmla="*/ 2147483647 w 144"/>
                <a:gd name="T1" fmla="*/ 0 h 166"/>
                <a:gd name="T2" fmla="*/ 2147483647 w 144"/>
                <a:gd name="T3" fmla="*/ 2147483647 h 166"/>
                <a:gd name="T4" fmla="*/ 2147483647 w 144"/>
                <a:gd name="T5" fmla="*/ 2147483647 h 166"/>
                <a:gd name="T6" fmla="*/ 2147483647 w 144"/>
                <a:gd name="T7" fmla="*/ 2147483647 h 166"/>
                <a:gd name="T8" fmla="*/ 2147483647 w 144"/>
                <a:gd name="T9" fmla="*/ 2147483647 h 166"/>
                <a:gd name="T10" fmla="*/ 2147483647 w 144"/>
                <a:gd name="T11" fmla="*/ 2147483647 h 166"/>
                <a:gd name="T12" fmla="*/ 2147483647 w 144"/>
                <a:gd name="T13" fmla="*/ 2147483647 h 166"/>
                <a:gd name="T14" fmla="*/ 2147483647 w 144"/>
                <a:gd name="T15" fmla="*/ 2147483647 h 166"/>
                <a:gd name="T16" fmla="*/ 0 w 144"/>
                <a:gd name="T17" fmla="*/ 2147483647 h 166"/>
                <a:gd name="T18" fmla="*/ 0 w 144"/>
                <a:gd name="T19" fmla="*/ 2147483647 h 166"/>
                <a:gd name="T20" fmla="*/ 0 w 144"/>
                <a:gd name="T21" fmla="*/ 2147483647 h 166"/>
                <a:gd name="T22" fmla="*/ 2147483647 w 144"/>
                <a:gd name="T23" fmla="*/ 2147483647 h 166"/>
                <a:gd name="T24" fmla="*/ 2147483647 w 144"/>
                <a:gd name="T25" fmla="*/ 0 h 166"/>
                <a:gd name="T26" fmla="*/ 2147483647 w 144"/>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9">
              <a:extLst>
                <a:ext uri="{FF2B5EF4-FFF2-40B4-BE49-F238E27FC236}">
                  <a16:creationId xmlns:a16="http://schemas.microsoft.com/office/drawing/2014/main" id="{7BEDBBCF-BB49-4961-B4B4-1E4DF3A09B87}"/>
                </a:ext>
              </a:extLst>
            </p:cNvPr>
            <p:cNvSpPr>
              <a:spLocks/>
            </p:cNvSpPr>
            <p:nvPr/>
          </p:nvSpPr>
          <p:spPr bwMode="auto">
            <a:xfrm>
              <a:off x="5187950" y="4913313"/>
              <a:ext cx="287338" cy="314325"/>
            </a:xfrm>
            <a:custGeom>
              <a:avLst/>
              <a:gdLst>
                <a:gd name="T0" fmla="*/ 2147483647 w 142"/>
                <a:gd name="T1" fmla="*/ 0 h 166"/>
                <a:gd name="T2" fmla="*/ 2147483647 w 142"/>
                <a:gd name="T3" fmla="*/ 2147483647 h 166"/>
                <a:gd name="T4" fmla="*/ 2147483647 w 142"/>
                <a:gd name="T5" fmla="*/ 2147483647 h 166"/>
                <a:gd name="T6" fmla="*/ 2147483647 w 142"/>
                <a:gd name="T7" fmla="*/ 2147483647 h 166"/>
                <a:gd name="T8" fmla="*/ 2147483647 w 142"/>
                <a:gd name="T9" fmla="*/ 2147483647 h 166"/>
                <a:gd name="T10" fmla="*/ 2147483647 w 142"/>
                <a:gd name="T11" fmla="*/ 2147483647 h 166"/>
                <a:gd name="T12" fmla="*/ 2147483647 w 142"/>
                <a:gd name="T13" fmla="*/ 2147483647 h 166"/>
                <a:gd name="T14" fmla="*/ 2147483647 w 142"/>
                <a:gd name="T15" fmla="*/ 2147483647 h 166"/>
                <a:gd name="T16" fmla="*/ 0 w 142"/>
                <a:gd name="T17" fmla="*/ 2147483647 h 166"/>
                <a:gd name="T18" fmla="*/ 0 w 142"/>
                <a:gd name="T19" fmla="*/ 2147483647 h 166"/>
                <a:gd name="T20" fmla="*/ 0 w 142"/>
                <a:gd name="T21" fmla="*/ 2147483647 h 166"/>
                <a:gd name="T22" fmla="*/ 2147483647 w 142"/>
                <a:gd name="T23" fmla="*/ 2147483647 h 166"/>
                <a:gd name="T24" fmla="*/ 2147483647 w 142"/>
                <a:gd name="T25" fmla="*/ 0 h 166"/>
                <a:gd name="T26" fmla="*/ 2147483647 w 142"/>
                <a:gd name="T27" fmla="*/ 0 h 1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20">
              <a:extLst>
                <a:ext uri="{FF2B5EF4-FFF2-40B4-BE49-F238E27FC236}">
                  <a16:creationId xmlns:a16="http://schemas.microsoft.com/office/drawing/2014/main" id="{6B0311DC-E75C-4ABE-9D3A-8A0F8B394662}"/>
                </a:ext>
              </a:extLst>
            </p:cNvPr>
            <p:cNvSpPr>
              <a:spLocks/>
            </p:cNvSpPr>
            <p:nvPr/>
          </p:nvSpPr>
          <p:spPr bwMode="auto">
            <a:xfrm>
              <a:off x="6013450" y="3665538"/>
              <a:ext cx="287338" cy="312737"/>
            </a:xfrm>
            <a:custGeom>
              <a:avLst/>
              <a:gdLst>
                <a:gd name="T0" fmla="*/ 2147483647 w 142"/>
                <a:gd name="T1" fmla="*/ 0 h 165"/>
                <a:gd name="T2" fmla="*/ 2147483647 w 142"/>
                <a:gd name="T3" fmla="*/ 2147483647 h 165"/>
                <a:gd name="T4" fmla="*/ 2147483647 w 142"/>
                <a:gd name="T5" fmla="*/ 2147483647 h 165"/>
                <a:gd name="T6" fmla="*/ 2147483647 w 142"/>
                <a:gd name="T7" fmla="*/ 2147483647 h 165"/>
                <a:gd name="T8" fmla="*/ 2147483647 w 142"/>
                <a:gd name="T9" fmla="*/ 2147483647 h 165"/>
                <a:gd name="T10" fmla="*/ 2147483647 w 142"/>
                <a:gd name="T11" fmla="*/ 2147483647 h 165"/>
                <a:gd name="T12" fmla="*/ 2147483647 w 142"/>
                <a:gd name="T13" fmla="*/ 2147483647 h 165"/>
                <a:gd name="T14" fmla="*/ 2147483647 w 142"/>
                <a:gd name="T15" fmla="*/ 2147483647 h 165"/>
                <a:gd name="T16" fmla="*/ 0 w 142"/>
                <a:gd name="T17" fmla="*/ 2147483647 h 165"/>
                <a:gd name="T18" fmla="*/ 0 w 142"/>
                <a:gd name="T19" fmla="*/ 2147483647 h 165"/>
                <a:gd name="T20" fmla="*/ 0 w 142"/>
                <a:gd name="T21" fmla="*/ 2147483647 h 165"/>
                <a:gd name="T22" fmla="*/ 2147483647 w 142"/>
                <a:gd name="T23" fmla="*/ 2147483647 h 165"/>
                <a:gd name="T24" fmla="*/ 2147483647 w 142"/>
                <a:gd name="T25" fmla="*/ 0 h 165"/>
                <a:gd name="T26" fmla="*/ 2147483647 w 142"/>
                <a:gd name="T27" fmla="*/ 0 h 1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6">
              <a:extLst>
                <a:ext uri="{FF2B5EF4-FFF2-40B4-BE49-F238E27FC236}">
                  <a16:creationId xmlns:a16="http://schemas.microsoft.com/office/drawing/2014/main" id="{1F4D720D-E168-45C7-B1A7-7827A50A9115}"/>
                </a:ext>
              </a:extLst>
            </p:cNvPr>
            <p:cNvSpPr>
              <a:spLocks/>
            </p:cNvSpPr>
            <p:nvPr/>
          </p:nvSpPr>
          <p:spPr bwMode="auto">
            <a:xfrm>
              <a:off x="4833938" y="1679575"/>
              <a:ext cx="517525" cy="565150"/>
            </a:xfrm>
            <a:custGeom>
              <a:avLst/>
              <a:gdLst>
                <a:gd name="T0" fmla="*/ 2147483647 w 257"/>
                <a:gd name="T1" fmla="*/ 0 h 299"/>
                <a:gd name="T2" fmla="*/ 2147483647 w 257"/>
                <a:gd name="T3" fmla="*/ 2147483647 h 299"/>
                <a:gd name="T4" fmla="*/ 2147483647 w 257"/>
                <a:gd name="T5" fmla="*/ 2147483647 h 299"/>
                <a:gd name="T6" fmla="*/ 2147483647 w 257"/>
                <a:gd name="T7" fmla="*/ 2147483647 h 299"/>
                <a:gd name="T8" fmla="*/ 2147483647 w 257"/>
                <a:gd name="T9" fmla="*/ 2147483647 h 299"/>
                <a:gd name="T10" fmla="*/ 2147483647 w 257"/>
                <a:gd name="T11" fmla="*/ 2147483647 h 299"/>
                <a:gd name="T12" fmla="*/ 2147483647 w 257"/>
                <a:gd name="T13" fmla="*/ 2147483647 h 299"/>
                <a:gd name="T14" fmla="*/ 2147483647 w 257"/>
                <a:gd name="T15" fmla="*/ 2147483647 h 299"/>
                <a:gd name="T16" fmla="*/ 0 w 257"/>
                <a:gd name="T17" fmla="*/ 2147483647 h 299"/>
                <a:gd name="T18" fmla="*/ 0 w 257"/>
                <a:gd name="T19" fmla="*/ 2147483647 h 299"/>
                <a:gd name="T20" fmla="*/ 0 w 257"/>
                <a:gd name="T21" fmla="*/ 2147483647 h 299"/>
                <a:gd name="T22" fmla="*/ 2147483647 w 257"/>
                <a:gd name="T23" fmla="*/ 2147483647 h 299"/>
                <a:gd name="T24" fmla="*/ 2147483647 w 257"/>
                <a:gd name="T25" fmla="*/ 0 h 299"/>
                <a:gd name="T26" fmla="*/ 2147483647 w 257"/>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2">
              <a:extLst>
                <a:ext uri="{FF2B5EF4-FFF2-40B4-BE49-F238E27FC236}">
                  <a16:creationId xmlns:a16="http://schemas.microsoft.com/office/drawing/2014/main" id="{3F19E4CE-E2EF-4858-A936-F95DDFB7A87B}"/>
                </a:ext>
              </a:extLst>
            </p:cNvPr>
            <p:cNvSpPr>
              <a:spLocks/>
            </p:cNvSpPr>
            <p:nvPr/>
          </p:nvSpPr>
          <p:spPr bwMode="auto">
            <a:xfrm>
              <a:off x="6659563" y="2898775"/>
              <a:ext cx="520700" cy="561975"/>
            </a:xfrm>
            <a:custGeom>
              <a:avLst/>
              <a:gdLst>
                <a:gd name="T0" fmla="*/ 2147483647 w 258"/>
                <a:gd name="T1" fmla="*/ 0 h 297"/>
                <a:gd name="T2" fmla="*/ 2147483647 w 258"/>
                <a:gd name="T3" fmla="*/ 2147483647 h 297"/>
                <a:gd name="T4" fmla="*/ 2147483647 w 258"/>
                <a:gd name="T5" fmla="*/ 2147483647 h 297"/>
                <a:gd name="T6" fmla="*/ 2147483647 w 258"/>
                <a:gd name="T7" fmla="*/ 2147483647 h 297"/>
                <a:gd name="T8" fmla="*/ 2147483647 w 258"/>
                <a:gd name="T9" fmla="*/ 2147483647 h 297"/>
                <a:gd name="T10" fmla="*/ 2147483647 w 258"/>
                <a:gd name="T11" fmla="*/ 2147483647 h 297"/>
                <a:gd name="T12" fmla="*/ 2147483647 w 258"/>
                <a:gd name="T13" fmla="*/ 2147483647 h 297"/>
                <a:gd name="T14" fmla="*/ 2147483647 w 258"/>
                <a:gd name="T15" fmla="*/ 2147483647 h 297"/>
                <a:gd name="T16" fmla="*/ 0 w 258"/>
                <a:gd name="T17" fmla="*/ 2147483647 h 297"/>
                <a:gd name="T18" fmla="*/ 0 w 258"/>
                <a:gd name="T19" fmla="*/ 2147483647 h 297"/>
                <a:gd name="T20" fmla="*/ 0 w 258"/>
                <a:gd name="T21" fmla="*/ 2147483647 h 297"/>
                <a:gd name="T22" fmla="*/ 2147483647 w 258"/>
                <a:gd name="T23" fmla="*/ 2147483647 h 297"/>
                <a:gd name="T24" fmla="*/ 2147483647 w 258"/>
                <a:gd name="T25" fmla="*/ 0 h 297"/>
                <a:gd name="T26" fmla="*/ 2147483647 w 258"/>
                <a:gd name="T27" fmla="*/ 0 h 2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9" name="文本框 38">
            <a:extLst>
              <a:ext uri="{FF2B5EF4-FFF2-40B4-BE49-F238E27FC236}">
                <a16:creationId xmlns:a16="http://schemas.microsoft.com/office/drawing/2014/main" id="{4B75C3D4-F7BA-46F0-8502-BEA3B9D63386}"/>
              </a:ext>
            </a:extLst>
          </p:cNvPr>
          <p:cNvSpPr txBox="1"/>
          <p:nvPr/>
        </p:nvSpPr>
        <p:spPr>
          <a:xfrm>
            <a:off x="5243021" y="2113571"/>
            <a:ext cx="4079645" cy="1862048"/>
          </a:xfrm>
          <a:prstGeom prst="rect">
            <a:avLst/>
          </a:prstGeom>
          <a:noFill/>
        </p:spPr>
        <p:txBody>
          <a:bodyPr wrap="square" rtlCol="0">
            <a:spAutoFit/>
          </a:bodyPr>
          <a:lstStyle/>
          <a:p>
            <a:r>
              <a:rPr lang="zh-CN" altLang="en-US" sz="11500" dirty="0">
                <a:latin typeface="微软雅黑" panose="020B0503020204020204" pitchFamily="34" charset="-122"/>
                <a:ea typeface="微软雅黑" panose="020B0503020204020204" pitchFamily="34" charset="-122"/>
              </a:rPr>
              <a:t>谢谢！</a:t>
            </a:r>
            <a:endParaRPr lang="en-US" altLang="zh-CN" sz="115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4164CF8E-A0ED-4EDD-9F09-F87234F0E315}"/>
              </a:ext>
            </a:extLst>
          </p:cNvPr>
          <p:cNvSpPr txBox="1"/>
          <p:nvPr/>
        </p:nvSpPr>
        <p:spPr>
          <a:xfrm>
            <a:off x="7617731" y="5090082"/>
            <a:ext cx="3324718"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信息院 网络工程</a:t>
            </a:r>
            <a:r>
              <a:rPr lang="en-US" altLang="zh-CN" sz="2400" dirty="0">
                <a:latin typeface="微软雅黑" panose="020B0503020204020204" pitchFamily="34" charset="-122"/>
                <a:ea typeface="微软雅黑" panose="020B0503020204020204" pitchFamily="34" charset="-122"/>
              </a:rPr>
              <a:t>161</a:t>
            </a:r>
            <a:r>
              <a:rPr lang="zh-CN" altLang="en-US" sz="2400" dirty="0">
                <a:latin typeface="微软雅黑" panose="020B0503020204020204" pitchFamily="34" charset="-122"/>
                <a:ea typeface="微软雅黑" panose="020B0503020204020204" pitchFamily="34" charset="-122"/>
              </a:rPr>
              <a:t>班</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陈扬 </a:t>
            </a:r>
            <a:r>
              <a:rPr lang="en-US" altLang="zh-CN" sz="2400" dirty="0">
                <a:latin typeface="微软雅黑" panose="020B0503020204020204" pitchFamily="34" charset="-122"/>
                <a:ea typeface="微软雅黑" panose="020B0503020204020204" pitchFamily="34" charset="-122"/>
              </a:rPr>
              <a:t>19316117</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132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树</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94558B57-D770-437C-8E9D-D851C6D653CD}"/>
                  </a:ext>
                </a:extLst>
              </p:cNvPr>
              <p:cNvSpPr txBox="1"/>
              <p:nvPr/>
            </p:nvSpPr>
            <p:spPr>
              <a:xfrm>
                <a:off x="1298575" y="1187691"/>
                <a:ext cx="9720524" cy="4526688"/>
              </a:xfrm>
              <a:prstGeom prst="rect">
                <a:avLst/>
              </a:prstGeom>
              <a:noFill/>
            </p:spPr>
            <p:txBody>
              <a:bodyPr wrap="square" rtlCol="0">
                <a:spAutoFit/>
              </a:bodyPr>
              <a:lstStyle/>
              <a:p>
                <a:r>
                  <a:rPr lang="zh-CN" altLang="zh-CN" sz="3200" b="1" dirty="0">
                    <a:latin typeface="+mn-ea"/>
                  </a:rPr>
                  <a:t>路径：</a:t>
                </a:r>
                <a:r>
                  <a:rPr lang="zh-CN" altLang="zh-CN" sz="3200" dirty="0">
                    <a:latin typeface="+mn-ea"/>
                  </a:rPr>
                  <a:t>树中一个结点到另一个结点之间的分支构成这两个结点之间的路径。</a:t>
                </a:r>
              </a:p>
              <a:p>
                <a:r>
                  <a:rPr lang="zh-CN" altLang="zh-CN" sz="3200" b="1" dirty="0">
                    <a:latin typeface="+mn-ea"/>
                  </a:rPr>
                  <a:t>路径长度：</a:t>
                </a:r>
                <a:r>
                  <a:rPr lang="zh-CN" altLang="zh-CN" sz="3200" dirty="0">
                    <a:latin typeface="+mn-ea"/>
                  </a:rPr>
                  <a:t>路径上的分支数目称作路径长度。</a:t>
                </a:r>
              </a:p>
              <a:p>
                <a:r>
                  <a:rPr lang="zh-CN" altLang="zh-CN" sz="3200" b="1" dirty="0">
                    <a:latin typeface="+mn-ea"/>
                  </a:rPr>
                  <a:t>树的路径长度：</a:t>
                </a:r>
                <a:r>
                  <a:rPr lang="zh-CN" altLang="zh-CN" sz="3200" dirty="0">
                    <a:latin typeface="+mn-ea"/>
                  </a:rPr>
                  <a:t>从树根到每一个结点的路径长度之和。</a:t>
                </a:r>
              </a:p>
              <a:p>
                <a:r>
                  <a:rPr lang="zh-CN" altLang="zh-CN" sz="3200" b="1" dirty="0">
                    <a:latin typeface="+mn-ea"/>
                  </a:rPr>
                  <a:t>结点的带权路径长度：</a:t>
                </a:r>
                <a:r>
                  <a:rPr lang="zh-CN" altLang="zh-CN" sz="3200" dirty="0">
                    <a:latin typeface="+mn-ea"/>
                  </a:rPr>
                  <a:t>在一棵树中，如果其结点上附带有一个权值，通常把该结点的路径长度与该结点上的权值的乘机称为节点的带权路径长度。</a:t>
                </a:r>
              </a:p>
              <a:p>
                <a:r>
                  <a:rPr lang="zh-CN" altLang="zh-CN" sz="3200" b="1" dirty="0">
                    <a:latin typeface="+mn-ea"/>
                  </a:rPr>
                  <a:t>树的带权路径长度：</a:t>
                </a:r>
                <a:r>
                  <a:rPr lang="zh-CN" altLang="zh-CN" sz="3200" dirty="0">
                    <a:latin typeface="+mn-ea"/>
                  </a:rPr>
                  <a:t>树中所有叶子结点的带权路径长度之和，通常记作</a:t>
                </a:r>
                <a:r>
                  <a:rPr lang="en-US" altLang="zh-CN" sz="3200" i="1" dirty="0">
                    <a:latin typeface="Times New Roman" panose="02020603050405020304" pitchFamily="18" charset="0"/>
                    <a:cs typeface="Times New Roman" panose="02020603050405020304" pitchFamily="18" charset="0"/>
                  </a:rPr>
                  <a:t>WPL</a:t>
                </a:r>
                <a:r>
                  <a:rPr lang="en-US" altLang="zh-CN" sz="3200" dirty="0">
                    <a:latin typeface="Times New Roman" panose="02020603050405020304" pitchFamily="18" charset="0"/>
                    <a:cs typeface="Times New Roman" panose="02020603050405020304" pitchFamily="18" charset="0"/>
                  </a:rPr>
                  <a:t>=</a:t>
                </a:r>
                <a14:m>
                  <m:oMath xmlns:m="http://schemas.openxmlformats.org/officeDocument/2006/math">
                    <m:nary>
                      <m:naryPr>
                        <m:chr m:val="∑"/>
                        <m:limLoc m:val="undOvr"/>
                        <m:grow m:val="on"/>
                        <m:ctrlPr>
                          <a:rPr lang="zh-CN" altLang="zh-CN" sz="3200" i="1">
                            <a:latin typeface="+mn-ea"/>
                          </a:rPr>
                        </m:ctrlPr>
                      </m:naryPr>
                      <m:sub>
                        <m:r>
                          <a:rPr lang="en-US" altLang="zh-CN" sz="3200" i="1">
                            <a:latin typeface="+mn-ea"/>
                          </a:rPr>
                          <m:t>𝑘</m:t>
                        </m:r>
                        <m:r>
                          <a:rPr lang="en-US" altLang="zh-CN" sz="3200" i="1">
                            <a:latin typeface="+mn-ea"/>
                          </a:rPr>
                          <m:t>=1</m:t>
                        </m:r>
                      </m:sub>
                      <m:sup>
                        <m:r>
                          <a:rPr lang="en-US" altLang="zh-CN" sz="3200" i="1">
                            <a:latin typeface="+mn-ea"/>
                          </a:rPr>
                          <m:t>𝑛</m:t>
                        </m:r>
                      </m:sup>
                      <m:e>
                        <m:sSub>
                          <m:sSubPr>
                            <m:ctrlPr>
                              <a:rPr lang="zh-CN" altLang="zh-CN" sz="3200" i="1">
                                <a:latin typeface="+mn-ea"/>
                              </a:rPr>
                            </m:ctrlPr>
                          </m:sSubPr>
                          <m:e>
                            <m:r>
                              <a:rPr lang="en-US" altLang="zh-CN" sz="3200" i="1">
                                <a:latin typeface="+mn-ea"/>
                              </a:rPr>
                              <m:t>𝑤</m:t>
                            </m:r>
                          </m:e>
                          <m:sub>
                            <m:r>
                              <a:rPr lang="en-US" altLang="zh-CN" sz="3200" i="1">
                                <a:latin typeface="+mn-ea"/>
                              </a:rPr>
                              <m:t>𝑘</m:t>
                            </m:r>
                          </m:sub>
                        </m:sSub>
                        <m:sSub>
                          <m:sSubPr>
                            <m:ctrlPr>
                              <a:rPr lang="zh-CN" altLang="zh-CN" sz="3200" i="1">
                                <a:latin typeface="+mn-ea"/>
                              </a:rPr>
                            </m:ctrlPr>
                          </m:sSubPr>
                          <m:e>
                            <m:r>
                              <a:rPr lang="en-US" altLang="zh-CN" sz="3200" i="1">
                                <a:latin typeface="+mn-ea"/>
                              </a:rPr>
                              <m:t>𝑙</m:t>
                            </m:r>
                          </m:e>
                          <m:sub>
                            <m:r>
                              <a:rPr lang="en-US" altLang="zh-CN" sz="3200" i="1">
                                <a:latin typeface="+mn-ea"/>
                              </a:rPr>
                              <m:t>𝑘</m:t>
                            </m:r>
                          </m:sub>
                        </m:sSub>
                      </m:e>
                    </m:nary>
                  </m:oMath>
                </a14:m>
                <a:endParaRPr lang="zh-CN" altLang="zh-CN" sz="3200" dirty="0">
                  <a:latin typeface="Times New Roman" panose="02020603050405020304" pitchFamily="18" charset="0"/>
                  <a:cs typeface="Times New Roman" panose="02020603050405020304" pitchFamily="18" charset="0"/>
                </a:endParaRPr>
              </a:p>
            </p:txBody>
          </p:sp>
        </mc:Choice>
        <mc:Fallback>
          <p:sp>
            <p:nvSpPr>
              <p:cNvPr id="51" name="文本框 50">
                <a:extLst>
                  <a:ext uri="{FF2B5EF4-FFF2-40B4-BE49-F238E27FC236}">
                    <a16:creationId xmlns:a16="http://schemas.microsoft.com/office/drawing/2014/main" id="{94558B57-D770-437C-8E9D-D851C6D653CD}"/>
                  </a:ext>
                </a:extLst>
              </p:cNvPr>
              <p:cNvSpPr txBox="1">
                <a:spLocks noRot="1" noChangeAspect="1" noMove="1" noResize="1" noEditPoints="1" noAdjustHandles="1" noChangeArrowheads="1" noChangeShapeType="1" noTextEdit="1"/>
              </p:cNvSpPr>
              <p:nvPr/>
            </p:nvSpPr>
            <p:spPr>
              <a:xfrm>
                <a:off x="1298575" y="1187691"/>
                <a:ext cx="9720524" cy="4526688"/>
              </a:xfrm>
              <a:prstGeom prst="rect">
                <a:avLst/>
              </a:prstGeom>
              <a:blipFill>
                <a:blip r:embed="rId2"/>
                <a:stretch>
                  <a:fillRect l="-1567" t="-1752" r="-3824" b="-3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221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树</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027E8830-3679-40D4-AC17-DC379068D0DE}"/>
              </a:ext>
            </a:extLst>
          </p:cNvPr>
          <p:cNvSpPr txBox="1"/>
          <p:nvPr/>
        </p:nvSpPr>
        <p:spPr>
          <a:xfrm>
            <a:off x="1177636" y="1241429"/>
            <a:ext cx="9075377" cy="2308324"/>
          </a:xfrm>
          <a:prstGeom prst="rect">
            <a:avLst/>
          </a:prstGeom>
          <a:noFill/>
        </p:spPr>
        <p:txBody>
          <a:bodyPr wrap="square" rtlCol="0">
            <a:spAutoFit/>
          </a:bodyPr>
          <a:lstStyle/>
          <a:p>
            <a:r>
              <a:rPr lang="zh-CN" altLang="zh-CN" sz="3600" dirty="0">
                <a:latin typeface="Times New Roman" panose="02020603050405020304" pitchFamily="18" charset="0"/>
                <a:cs typeface="Times New Roman" panose="02020603050405020304" pitchFamily="18" charset="0"/>
              </a:rPr>
              <a:t>假设有</a:t>
            </a:r>
            <a:r>
              <a:rPr lang="en-US" altLang="zh-CN" sz="3600" i="1" dirty="0">
                <a:latin typeface="Times New Roman" panose="02020603050405020304" pitchFamily="18" charset="0"/>
                <a:cs typeface="Times New Roman" panose="02020603050405020304" pitchFamily="18" charset="0"/>
              </a:rPr>
              <a:t>n</a:t>
            </a:r>
            <a:r>
              <a:rPr lang="zh-CN" altLang="zh-CN" sz="3600" dirty="0">
                <a:latin typeface="Times New Roman" panose="02020603050405020304" pitchFamily="18" charset="0"/>
                <a:cs typeface="Times New Roman" panose="02020603050405020304" pitchFamily="18" charset="0"/>
              </a:rPr>
              <a:t>个权值</a:t>
            </a:r>
            <a:r>
              <a:rPr lang="en-US" altLang="zh-CN" sz="3600" dirty="0">
                <a:latin typeface="Times New Roman" panose="02020603050405020304" pitchFamily="18" charset="0"/>
                <a:cs typeface="Times New Roman" panose="02020603050405020304" pitchFamily="18" charset="0"/>
              </a:rPr>
              <a:t>{</a:t>
            </a:r>
            <a:r>
              <a:rPr lang="en-US" altLang="zh-CN" sz="3600" i="1" dirty="0">
                <a:latin typeface="Times New Roman" panose="02020603050405020304" pitchFamily="18" charset="0"/>
                <a:cs typeface="Times New Roman" panose="02020603050405020304" pitchFamily="18" charset="0"/>
              </a:rPr>
              <a:t>w</a:t>
            </a:r>
            <a:r>
              <a:rPr lang="en-US" altLang="zh-CN" sz="3600" i="1" baseline="-25000" dirty="0">
                <a:latin typeface="Times New Roman" panose="02020603050405020304" pitchFamily="18" charset="0"/>
                <a:cs typeface="Times New Roman" panose="02020603050405020304" pitchFamily="18" charset="0"/>
              </a:rPr>
              <a:t>1</a:t>
            </a:r>
            <a:r>
              <a:rPr lang="zh-CN" altLang="zh-CN" sz="3600" i="1" dirty="0">
                <a:latin typeface="Times New Roman" panose="02020603050405020304" pitchFamily="18" charset="0"/>
                <a:cs typeface="Times New Roman" panose="02020603050405020304" pitchFamily="18" charset="0"/>
              </a:rPr>
              <a:t>，</a:t>
            </a:r>
            <a:r>
              <a:rPr lang="en-US" altLang="zh-CN" sz="3600" i="1" dirty="0">
                <a:latin typeface="Times New Roman" panose="02020603050405020304" pitchFamily="18" charset="0"/>
                <a:cs typeface="Times New Roman" panose="02020603050405020304" pitchFamily="18" charset="0"/>
              </a:rPr>
              <a:t>w</a:t>
            </a:r>
            <a:r>
              <a:rPr lang="en-US" altLang="zh-CN" sz="3600" i="1" baseline="-25000" dirty="0">
                <a:latin typeface="Times New Roman" panose="02020603050405020304" pitchFamily="18" charset="0"/>
                <a:cs typeface="Times New Roman" panose="02020603050405020304" pitchFamily="18" charset="0"/>
              </a:rPr>
              <a:t>2</a:t>
            </a:r>
            <a:r>
              <a:rPr lang="zh-CN" altLang="zh-CN" sz="3600" i="1" dirty="0">
                <a:latin typeface="Times New Roman" panose="02020603050405020304" pitchFamily="18" charset="0"/>
                <a:cs typeface="Times New Roman" panose="02020603050405020304" pitchFamily="18" charset="0"/>
              </a:rPr>
              <a:t>，</a:t>
            </a:r>
            <a:r>
              <a:rPr lang="en-US" altLang="zh-CN" sz="3600" i="1" dirty="0">
                <a:latin typeface="Times New Roman" panose="02020603050405020304" pitchFamily="18" charset="0"/>
                <a:cs typeface="Times New Roman" panose="02020603050405020304" pitchFamily="18" charset="0"/>
              </a:rPr>
              <a:t>…</a:t>
            </a:r>
            <a:r>
              <a:rPr lang="zh-CN" altLang="zh-CN" sz="3600" i="1" dirty="0">
                <a:latin typeface="Times New Roman" panose="02020603050405020304" pitchFamily="18" charset="0"/>
                <a:cs typeface="Times New Roman" panose="02020603050405020304" pitchFamily="18" charset="0"/>
              </a:rPr>
              <a:t>，</a:t>
            </a:r>
            <a:r>
              <a:rPr lang="en-US" altLang="zh-CN" sz="3600" i="1" dirty="0" err="1">
                <a:latin typeface="Times New Roman" panose="02020603050405020304" pitchFamily="18" charset="0"/>
                <a:cs typeface="Times New Roman" panose="02020603050405020304" pitchFamily="18" charset="0"/>
              </a:rPr>
              <a:t>w</a:t>
            </a:r>
            <a:r>
              <a:rPr lang="en-US" altLang="zh-CN" sz="3600" i="1" baseline="-25000" dirty="0" err="1">
                <a:latin typeface="Times New Roman" panose="02020603050405020304" pitchFamily="18" charset="0"/>
                <a:cs typeface="Times New Roman" panose="02020603050405020304" pitchFamily="18" charset="0"/>
              </a:rPr>
              <a:t>n</a:t>
            </a:r>
            <a:r>
              <a:rPr lang="en-US" altLang="zh-CN" sz="3600" dirty="0">
                <a:latin typeface="Times New Roman" panose="02020603050405020304" pitchFamily="18" charset="0"/>
                <a:cs typeface="Times New Roman" panose="02020603050405020304" pitchFamily="18" charset="0"/>
              </a:rPr>
              <a:t>}</a:t>
            </a:r>
            <a:r>
              <a:rPr lang="zh-CN" altLang="zh-CN" sz="3600" dirty="0">
                <a:latin typeface="Times New Roman" panose="02020603050405020304" pitchFamily="18" charset="0"/>
                <a:cs typeface="Times New Roman" panose="02020603050405020304" pitchFamily="18" charset="0"/>
              </a:rPr>
              <a:t>，试构造一颗有</a:t>
            </a:r>
            <a:r>
              <a:rPr lang="en-US" altLang="zh-CN" sz="3600" i="1" dirty="0">
                <a:latin typeface="Times New Roman" panose="02020603050405020304" pitchFamily="18" charset="0"/>
                <a:cs typeface="Times New Roman" panose="02020603050405020304" pitchFamily="18" charset="0"/>
              </a:rPr>
              <a:t>n</a:t>
            </a:r>
            <a:r>
              <a:rPr lang="zh-CN" altLang="zh-CN" sz="3600" dirty="0">
                <a:latin typeface="Times New Roman" panose="02020603050405020304" pitchFamily="18" charset="0"/>
                <a:cs typeface="Times New Roman" panose="02020603050405020304" pitchFamily="18" charset="0"/>
              </a:rPr>
              <a:t>个叶子结点的二叉树，每个叶子结点带权为</a:t>
            </a:r>
            <a:r>
              <a:rPr lang="en-US" altLang="zh-CN" sz="3600" i="1" dirty="0" err="1">
                <a:latin typeface="Times New Roman" panose="02020603050405020304" pitchFamily="18" charset="0"/>
                <a:cs typeface="Times New Roman" panose="02020603050405020304" pitchFamily="18" charset="0"/>
              </a:rPr>
              <a:t>w</a:t>
            </a:r>
            <a:r>
              <a:rPr lang="en-US" altLang="zh-CN" sz="3600" i="1" baseline="-25000" dirty="0" err="1">
                <a:latin typeface="Times New Roman" panose="02020603050405020304" pitchFamily="18" charset="0"/>
                <a:cs typeface="Times New Roman" panose="02020603050405020304" pitchFamily="18" charset="0"/>
              </a:rPr>
              <a:t>i</a:t>
            </a:r>
            <a:r>
              <a:rPr lang="zh-CN" altLang="zh-CN" sz="3600" dirty="0">
                <a:latin typeface="Times New Roman" panose="02020603050405020304" pitchFamily="18" charset="0"/>
                <a:cs typeface="Times New Roman" panose="02020603050405020304" pitchFamily="18" charset="0"/>
              </a:rPr>
              <a:t>，则其中带权路径长度</a:t>
            </a:r>
            <a:r>
              <a:rPr lang="en-US" altLang="zh-CN" sz="3600" i="1" dirty="0">
                <a:latin typeface="Times New Roman" panose="02020603050405020304" pitchFamily="18" charset="0"/>
                <a:cs typeface="Times New Roman" panose="02020603050405020304" pitchFamily="18" charset="0"/>
              </a:rPr>
              <a:t>WPL</a:t>
            </a:r>
            <a:r>
              <a:rPr lang="zh-CN" altLang="zh-CN" sz="3600" dirty="0">
                <a:latin typeface="Times New Roman" panose="02020603050405020304" pitchFamily="18" charset="0"/>
                <a:cs typeface="Times New Roman" panose="02020603050405020304" pitchFamily="18" charset="0"/>
              </a:rPr>
              <a:t>最小的二叉树称做最优二叉树或</a:t>
            </a:r>
            <a:r>
              <a:rPr lang="en-US" altLang="zh-CN" sz="3600" dirty="0">
                <a:latin typeface="Times New Roman" panose="02020603050405020304" pitchFamily="18" charset="0"/>
                <a:cs typeface="Times New Roman" panose="02020603050405020304" pitchFamily="18" charset="0"/>
              </a:rPr>
              <a:t>Huffman</a:t>
            </a:r>
            <a:r>
              <a:rPr lang="zh-CN" altLang="zh-CN" sz="3600" dirty="0">
                <a:latin typeface="Times New Roman" panose="02020603050405020304" pitchFamily="18" charset="0"/>
                <a:cs typeface="Times New Roman" panose="02020603050405020304" pitchFamily="18" charset="0"/>
              </a:rPr>
              <a:t>树。</a:t>
            </a:r>
            <a:endParaRPr lang="zh-CN" altLang="en-US" sz="3600" dirty="0">
              <a:latin typeface="Times New Roman" panose="02020603050405020304" pitchFamily="18" charset="0"/>
              <a:cs typeface="Times New Roman" panose="02020603050405020304" pitchFamily="18" charset="0"/>
            </a:endParaRPr>
          </a:p>
        </p:txBody>
      </p:sp>
      <p:grpSp>
        <p:nvGrpSpPr>
          <p:cNvPr id="17" name="组合 16">
            <a:extLst>
              <a:ext uri="{FF2B5EF4-FFF2-40B4-BE49-F238E27FC236}">
                <a16:creationId xmlns:a16="http://schemas.microsoft.com/office/drawing/2014/main" id="{37882A49-9BBE-490F-851D-469461833889}"/>
              </a:ext>
            </a:extLst>
          </p:cNvPr>
          <p:cNvGrpSpPr/>
          <p:nvPr/>
        </p:nvGrpSpPr>
        <p:grpSpPr>
          <a:xfrm>
            <a:off x="912813" y="3790782"/>
            <a:ext cx="2278579" cy="2002831"/>
            <a:chOff x="625751" y="749254"/>
            <a:chExt cx="2143059" cy="1883711"/>
          </a:xfrm>
        </p:grpSpPr>
        <p:grpSp>
          <p:nvGrpSpPr>
            <p:cNvPr id="18" name="组合 17">
              <a:extLst>
                <a:ext uri="{FF2B5EF4-FFF2-40B4-BE49-F238E27FC236}">
                  <a16:creationId xmlns:a16="http://schemas.microsoft.com/office/drawing/2014/main" id="{E3DF7E06-31D5-4117-9993-4BFE9D18DD94}"/>
                </a:ext>
              </a:extLst>
            </p:cNvPr>
            <p:cNvGrpSpPr/>
            <p:nvPr/>
          </p:nvGrpSpPr>
          <p:grpSpPr>
            <a:xfrm>
              <a:off x="907834" y="949911"/>
              <a:ext cx="1860976" cy="1683054"/>
              <a:chOff x="907834" y="949911"/>
              <a:chExt cx="1860976" cy="1683054"/>
            </a:xfrm>
          </p:grpSpPr>
          <p:sp>
            <p:nvSpPr>
              <p:cNvPr id="20" name="椭圆 19">
                <a:extLst>
                  <a:ext uri="{FF2B5EF4-FFF2-40B4-BE49-F238E27FC236}">
                    <a16:creationId xmlns:a16="http://schemas.microsoft.com/office/drawing/2014/main" id="{B11DDE3C-E44E-46FB-9C23-64C63D8408AA}"/>
                  </a:ext>
                </a:extLst>
              </p:cNvPr>
              <p:cNvSpPr/>
              <p:nvPr/>
            </p:nvSpPr>
            <p:spPr>
              <a:xfrm>
                <a:off x="1633491" y="94991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53EC125-9123-4DC3-8668-A5B68FF6F938}"/>
                  </a:ext>
                </a:extLst>
              </p:cNvPr>
              <p:cNvCxnSpPr>
                <a:cxnSpLocks/>
              </p:cNvCxnSpPr>
              <p:nvPr/>
            </p:nvCxnSpPr>
            <p:spPr>
              <a:xfrm flipH="1">
                <a:off x="1390650" y="1218808"/>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8594558-5DE6-4DA4-88D2-B0E054B7F9B7}"/>
                  </a:ext>
                </a:extLst>
              </p:cNvPr>
              <p:cNvCxnSpPr>
                <a:cxnSpLocks/>
              </p:cNvCxnSpPr>
              <p:nvPr/>
            </p:nvCxnSpPr>
            <p:spPr>
              <a:xfrm>
                <a:off x="1929283" y="1220065"/>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56F7C57D-D754-4740-84AB-903E34E423B4}"/>
                  </a:ext>
                </a:extLst>
              </p:cNvPr>
              <p:cNvSpPr/>
              <p:nvPr/>
            </p:nvSpPr>
            <p:spPr>
              <a:xfrm>
                <a:off x="1158027" y="150446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29CB62E-5651-4944-8F9B-0B5B6283417B}"/>
                  </a:ext>
                </a:extLst>
              </p:cNvPr>
              <p:cNvSpPr/>
              <p:nvPr/>
            </p:nvSpPr>
            <p:spPr>
              <a:xfrm>
                <a:off x="2124025" y="1494940"/>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76E63A1-FF9C-4AE9-8DBD-8154C3EA472F}"/>
                  </a:ext>
                </a:extLst>
              </p:cNvPr>
              <p:cNvSpPr/>
              <p:nvPr/>
            </p:nvSpPr>
            <p:spPr>
              <a:xfrm>
                <a:off x="907834" y="229561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6" name="直接连接符 25">
                <a:extLst>
                  <a:ext uri="{FF2B5EF4-FFF2-40B4-BE49-F238E27FC236}">
                    <a16:creationId xmlns:a16="http://schemas.microsoft.com/office/drawing/2014/main" id="{A0D4C35F-70F3-4254-8C99-FF8F1F397E30}"/>
                  </a:ext>
                </a:extLst>
              </p:cNvPr>
              <p:cNvCxnSpPr>
                <a:cxnSpLocks/>
              </p:cNvCxnSpPr>
              <p:nvPr/>
            </p:nvCxnSpPr>
            <p:spPr>
              <a:xfrm flipH="1">
                <a:off x="1086035" y="1816639"/>
                <a:ext cx="133824"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42998B7-A2EA-4A54-9F9E-30FE16EC4E07}"/>
                  </a:ext>
                </a:extLst>
              </p:cNvPr>
              <p:cNvCxnSpPr>
                <a:cxnSpLocks/>
              </p:cNvCxnSpPr>
              <p:nvPr/>
            </p:nvCxnSpPr>
            <p:spPr>
              <a:xfrm>
                <a:off x="1409700" y="1807114"/>
                <a:ext cx="148947"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BBBEC7A1-39C9-46DF-85EF-4DCADAEB7A14}"/>
                  </a:ext>
                </a:extLst>
              </p:cNvPr>
              <p:cNvSpPr/>
              <p:nvPr/>
            </p:nvSpPr>
            <p:spPr>
              <a:xfrm>
                <a:off x="1389971" y="227656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F965B854-B11E-4D4A-AAE0-E509C2D47224}"/>
                  </a:ext>
                </a:extLst>
              </p:cNvPr>
              <p:cNvSpPr/>
              <p:nvPr/>
            </p:nvSpPr>
            <p:spPr>
              <a:xfrm>
                <a:off x="1886866" y="227723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77866DCC-039C-4DAA-9321-8D73127741F3}"/>
                  </a:ext>
                </a:extLst>
              </p:cNvPr>
              <p:cNvCxnSpPr>
                <a:cxnSpLocks/>
              </p:cNvCxnSpPr>
              <p:nvPr/>
            </p:nvCxnSpPr>
            <p:spPr>
              <a:xfrm flipH="1">
                <a:off x="2065067" y="1798256"/>
                <a:ext cx="133824"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77BE1C8-52A2-4D0F-86E6-C2871EF84A80}"/>
                  </a:ext>
                </a:extLst>
              </p:cNvPr>
              <p:cNvCxnSpPr>
                <a:cxnSpLocks/>
              </p:cNvCxnSpPr>
              <p:nvPr/>
            </p:nvCxnSpPr>
            <p:spPr>
              <a:xfrm>
                <a:off x="2388732" y="1788731"/>
                <a:ext cx="148947"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30DA780E-EE64-4A1B-9B38-B5F735167C12}"/>
                  </a:ext>
                </a:extLst>
              </p:cNvPr>
              <p:cNvSpPr/>
              <p:nvPr/>
            </p:nvSpPr>
            <p:spPr>
              <a:xfrm>
                <a:off x="2369003" y="2275937"/>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E1805A16-D6D9-4043-BABA-6EEC7B3D20DB}"/>
                  </a:ext>
                </a:extLst>
              </p:cNvPr>
              <p:cNvSpPr txBox="1"/>
              <p:nvPr/>
            </p:nvSpPr>
            <p:spPr>
              <a:xfrm>
                <a:off x="1098943" y="1916757"/>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74751B70-494B-4A12-8F7E-91F65945D625}"/>
                  </a:ext>
                </a:extLst>
              </p:cNvPr>
              <p:cNvSpPr txBox="1"/>
              <p:nvPr/>
            </p:nvSpPr>
            <p:spPr>
              <a:xfrm>
                <a:off x="1490981" y="1916757"/>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92ECC57-580B-4D02-AB63-1F4ABDC37BF9}"/>
                  </a:ext>
                </a:extLst>
              </p:cNvPr>
              <p:cNvSpPr txBox="1"/>
              <p:nvPr/>
            </p:nvSpPr>
            <p:spPr>
              <a:xfrm>
                <a:off x="2080937" y="1916757"/>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660E77BF-A83E-4050-A408-D39E84F04560}"/>
                  </a:ext>
                </a:extLst>
              </p:cNvPr>
              <p:cNvSpPr txBox="1"/>
              <p:nvPr/>
            </p:nvSpPr>
            <p:spPr>
              <a:xfrm>
                <a:off x="2484410" y="1916757"/>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grpSp>
        <p:sp>
          <p:nvSpPr>
            <p:cNvPr id="19" name="文本框 18">
              <a:extLst>
                <a:ext uri="{FF2B5EF4-FFF2-40B4-BE49-F238E27FC236}">
                  <a16:creationId xmlns:a16="http://schemas.microsoft.com/office/drawing/2014/main" id="{941A6112-7504-4247-975C-349E03BC8C28}"/>
                </a:ext>
              </a:extLst>
            </p:cNvPr>
            <p:cNvSpPr txBox="1"/>
            <p:nvPr/>
          </p:nvSpPr>
          <p:spPr>
            <a:xfrm>
              <a:off x="625751" y="749254"/>
              <a:ext cx="5908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p>
          </p:txBody>
        </p:sp>
      </p:grpSp>
      <p:grpSp>
        <p:nvGrpSpPr>
          <p:cNvPr id="37" name="组合 36">
            <a:extLst>
              <a:ext uri="{FF2B5EF4-FFF2-40B4-BE49-F238E27FC236}">
                <a16:creationId xmlns:a16="http://schemas.microsoft.com/office/drawing/2014/main" id="{5618FA57-D7A1-4F4A-B470-2429A8B20BC4}"/>
              </a:ext>
            </a:extLst>
          </p:cNvPr>
          <p:cNvGrpSpPr/>
          <p:nvPr/>
        </p:nvGrpSpPr>
        <p:grpSpPr>
          <a:xfrm>
            <a:off x="3453888" y="3789152"/>
            <a:ext cx="1832439" cy="2311856"/>
            <a:chOff x="3027740" y="1647625"/>
            <a:chExt cx="1903107" cy="2401012"/>
          </a:xfrm>
        </p:grpSpPr>
        <p:sp>
          <p:nvSpPr>
            <p:cNvPr id="52" name="椭圆 51">
              <a:extLst>
                <a:ext uri="{FF2B5EF4-FFF2-40B4-BE49-F238E27FC236}">
                  <a16:creationId xmlns:a16="http://schemas.microsoft.com/office/drawing/2014/main" id="{49251CB3-EF5D-4633-81AA-43862488E648}"/>
                </a:ext>
              </a:extLst>
            </p:cNvPr>
            <p:cNvSpPr/>
            <p:nvPr/>
          </p:nvSpPr>
          <p:spPr>
            <a:xfrm>
              <a:off x="4102963" y="1764072"/>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5BE1A5B7-746A-47C0-98C1-5EAC09909097}"/>
                </a:ext>
              </a:extLst>
            </p:cNvPr>
            <p:cNvCxnSpPr>
              <a:cxnSpLocks/>
            </p:cNvCxnSpPr>
            <p:nvPr/>
          </p:nvCxnSpPr>
          <p:spPr>
            <a:xfrm flipH="1">
              <a:off x="3860123" y="2064501"/>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CB105EF5-6E16-45D0-B228-26717420B96C}"/>
                </a:ext>
              </a:extLst>
            </p:cNvPr>
            <p:cNvCxnSpPr>
              <a:cxnSpLocks/>
            </p:cNvCxnSpPr>
            <p:nvPr/>
          </p:nvCxnSpPr>
          <p:spPr>
            <a:xfrm>
              <a:off x="4398756" y="2065758"/>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116E8C6D-8199-467C-A439-D01D5C967FD7}"/>
                </a:ext>
              </a:extLst>
            </p:cNvPr>
            <p:cNvSpPr/>
            <p:nvPr/>
          </p:nvSpPr>
          <p:spPr>
            <a:xfrm>
              <a:off x="3618620" y="235080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CDB60F1-20ED-46E6-8312-2304B2184BB4}"/>
                </a:ext>
              </a:extLst>
            </p:cNvPr>
            <p:cNvSpPr/>
            <p:nvPr/>
          </p:nvSpPr>
          <p:spPr>
            <a:xfrm>
              <a:off x="4593496" y="2332402"/>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57" name="直接连接符 56">
              <a:extLst>
                <a:ext uri="{FF2B5EF4-FFF2-40B4-BE49-F238E27FC236}">
                  <a16:creationId xmlns:a16="http://schemas.microsoft.com/office/drawing/2014/main" id="{A2801072-01F5-43E0-B1AC-632CA4DF665E}"/>
                </a:ext>
              </a:extLst>
            </p:cNvPr>
            <p:cNvCxnSpPr>
              <a:cxnSpLocks/>
            </p:cNvCxnSpPr>
            <p:nvPr/>
          </p:nvCxnSpPr>
          <p:spPr>
            <a:xfrm flipH="1">
              <a:off x="3454395" y="2650218"/>
              <a:ext cx="217494" cy="3770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98F9B3D0-9669-4260-A740-4FF8E7368F21}"/>
                </a:ext>
              </a:extLst>
            </p:cNvPr>
            <p:cNvCxnSpPr>
              <a:cxnSpLocks/>
            </p:cNvCxnSpPr>
            <p:nvPr/>
          </p:nvCxnSpPr>
          <p:spPr>
            <a:xfrm>
              <a:off x="3915986" y="2642597"/>
              <a:ext cx="186977" cy="38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DB86F08C-296B-4FE1-936E-A65855915933}"/>
                </a:ext>
              </a:extLst>
            </p:cNvPr>
            <p:cNvSpPr/>
            <p:nvPr/>
          </p:nvSpPr>
          <p:spPr>
            <a:xfrm>
              <a:off x="3244551" y="302728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0" name="椭圆 59">
              <a:extLst>
                <a:ext uri="{FF2B5EF4-FFF2-40B4-BE49-F238E27FC236}">
                  <a16:creationId xmlns:a16="http://schemas.microsoft.com/office/drawing/2014/main" id="{29D465F7-E151-47A4-8D3D-3D7EC742D7FF}"/>
                </a:ext>
              </a:extLst>
            </p:cNvPr>
            <p:cNvSpPr/>
            <p:nvPr/>
          </p:nvSpPr>
          <p:spPr>
            <a:xfrm>
              <a:off x="3952409" y="302728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38F105D-0949-4CD7-A74E-114725984BE4}"/>
                </a:ext>
              </a:extLst>
            </p:cNvPr>
            <p:cNvCxnSpPr>
              <a:cxnSpLocks/>
            </p:cNvCxnSpPr>
            <p:nvPr/>
          </p:nvCxnSpPr>
          <p:spPr>
            <a:xfrm flipH="1">
              <a:off x="3825451" y="3340514"/>
              <a:ext cx="174911" cy="3770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2A4EDDD-3BF2-4B0E-B457-2831DC4D0044}"/>
                </a:ext>
              </a:extLst>
            </p:cNvPr>
            <p:cNvCxnSpPr>
              <a:cxnSpLocks/>
            </p:cNvCxnSpPr>
            <p:nvPr/>
          </p:nvCxnSpPr>
          <p:spPr>
            <a:xfrm>
              <a:off x="4244459" y="3332893"/>
              <a:ext cx="154297" cy="384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椭圆 62">
              <a:extLst>
                <a:ext uri="{FF2B5EF4-FFF2-40B4-BE49-F238E27FC236}">
                  <a16:creationId xmlns:a16="http://schemas.microsoft.com/office/drawing/2014/main" id="{C2408A15-3295-46C2-9A9A-28EAAAE3660B}"/>
                </a:ext>
              </a:extLst>
            </p:cNvPr>
            <p:cNvSpPr/>
            <p:nvPr/>
          </p:nvSpPr>
          <p:spPr>
            <a:xfrm>
              <a:off x="3618855" y="370870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F9656832-EFE7-460D-85B4-2374DEA2F448}"/>
                </a:ext>
              </a:extLst>
            </p:cNvPr>
            <p:cNvSpPr/>
            <p:nvPr/>
          </p:nvSpPr>
          <p:spPr>
            <a:xfrm>
              <a:off x="4248747" y="3711286"/>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ED5D73C0-99AE-4A65-B9A5-E1117A2C7B85}"/>
                </a:ext>
              </a:extLst>
            </p:cNvPr>
            <p:cNvSpPr txBox="1"/>
            <p:nvPr/>
          </p:nvSpPr>
          <p:spPr>
            <a:xfrm>
              <a:off x="4635054" y="201312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8C1094BC-AA94-433D-8817-D0E6481CBE57}"/>
                </a:ext>
              </a:extLst>
            </p:cNvPr>
            <p:cNvSpPr txBox="1"/>
            <p:nvPr/>
          </p:nvSpPr>
          <p:spPr>
            <a:xfrm>
              <a:off x="3478640" y="2802903"/>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5CF048C-908E-4F0F-8965-8CE270CC441B}"/>
                </a:ext>
              </a:extLst>
            </p:cNvPr>
            <p:cNvSpPr txBox="1"/>
            <p:nvPr/>
          </p:nvSpPr>
          <p:spPr>
            <a:xfrm>
              <a:off x="3856494" y="3417697"/>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03AD3FD0-9DC3-496B-AAD5-44C6F47D0053}"/>
                </a:ext>
              </a:extLst>
            </p:cNvPr>
            <p:cNvSpPr txBox="1"/>
            <p:nvPr/>
          </p:nvSpPr>
          <p:spPr>
            <a:xfrm>
              <a:off x="4351899" y="3408819"/>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13277221-41C6-467E-BCE9-D74E789DB260}"/>
                </a:ext>
              </a:extLst>
            </p:cNvPr>
            <p:cNvSpPr txBox="1"/>
            <p:nvPr/>
          </p:nvSpPr>
          <p:spPr>
            <a:xfrm>
              <a:off x="3027740" y="1647625"/>
              <a:ext cx="5908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t>
              </a:r>
            </a:p>
          </p:txBody>
        </p:sp>
      </p:grpSp>
      <p:grpSp>
        <p:nvGrpSpPr>
          <p:cNvPr id="70" name="组合 69">
            <a:extLst>
              <a:ext uri="{FF2B5EF4-FFF2-40B4-BE49-F238E27FC236}">
                <a16:creationId xmlns:a16="http://schemas.microsoft.com/office/drawing/2014/main" id="{8A92E665-7115-480E-9FD3-4205A29B0D1F}"/>
              </a:ext>
            </a:extLst>
          </p:cNvPr>
          <p:cNvGrpSpPr/>
          <p:nvPr/>
        </p:nvGrpSpPr>
        <p:grpSpPr>
          <a:xfrm>
            <a:off x="5443986" y="3734953"/>
            <a:ext cx="2849149" cy="2284487"/>
            <a:chOff x="6675036" y="1604065"/>
            <a:chExt cx="2724363" cy="2184432"/>
          </a:xfrm>
        </p:grpSpPr>
        <p:sp>
          <p:nvSpPr>
            <p:cNvPr id="71" name="椭圆 70">
              <a:extLst>
                <a:ext uri="{FF2B5EF4-FFF2-40B4-BE49-F238E27FC236}">
                  <a16:creationId xmlns:a16="http://schemas.microsoft.com/office/drawing/2014/main" id="{F78905D9-93CB-4494-B96E-EDABA0628227}"/>
                </a:ext>
              </a:extLst>
            </p:cNvPr>
            <p:cNvSpPr/>
            <p:nvPr/>
          </p:nvSpPr>
          <p:spPr>
            <a:xfrm>
              <a:off x="7583012" y="167577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3A01C9C6-28E4-49D2-AB5B-407D6665D0A3}"/>
                </a:ext>
              </a:extLst>
            </p:cNvPr>
            <p:cNvCxnSpPr>
              <a:cxnSpLocks/>
            </p:cNvCxnSpPr>
            <p:nvPr/>
          </p:nvCxnSpPr>
          <p:spPr>
            <a:xfrm flipH="1">
              <a:off x="7340172" y="1976203"/>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74FCCD37-1DB4-4BF1-9065-05AB21962EF8}"/>
                </a:ext>
              </a:extLst>
            </p:cNvPr>
            <p:cNvCxnSpPr>
              <a:cxnSpLocks/>
            </p:cNvCxnSpPr>
            <p:nvPr/>
          </p:nvCxnSpPr>
          <p:spPr>
            <a:xfrm>
              <a:off x="7868669" y="1978899"/>
              <a:ext cx="294534" cy="307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D03B3799-1643-4997-83B9-11CB2FD23C09}"/>
                </a:ext>
              </a:extLst>
            </p:cNvPr>
            <p:cNvSpPr/>
            <p:nvPr/>
          </p:nvSpPr>
          <p:spPr>
            <a:xfrm>
              <a:off x="7097241" y="225418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p>
          </p:txBody>
        </p:sp>
        <p:sp>
          <p:nvSpPr>
            <p:cNvPr id="75" name="椭圆 74">
              <a:extLst>
                <a:ext uri="{FF2B5EF4-FFF2-40B4-BE49-F238E27FC236}">
                  <a16:creationId xmlns:a16="http://schemas.microsoft.com/office/drawing/2014/main" id="{1C11CB87-CA8C-42C1-A7AC-F972461F5E1F}"/>
                </a:ext>
              </a:extLst>
            </p:cNvPr>
            <p:cNvSpPr/>
            <p:nvPr/>
          </p:nvSpPr>
          <p:spPr>
            <a:xfrm>
              <a:off x="8070699" y="227721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E98FEADD-CFF4-49B3-908D-4933A169C989}"/>
                </a:ext>
              </a:extLst>
            </p:cNvPr>
            <p:cNvCxnSpPr>
              <a:cxnSpLocks/>
            </p:cNvCxnSpPr>
            <p:nvPr/>
          </p:nvCxnSpPr>
          <p:spPr>
            <a:xfrm>
              <a:off x="8366492" y="2578897"/>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954A07B6-7111-4941-B7BA-FB88239F3C83}"/>
                </a:ext>
              </a:extLst>
            </p:cNvPr>
            <p:cNvCxnSpPr>
              <a:cxnSpLocks/>
            </p:cNvCxnSpPr>
            <p:nvPr/>
          </p:nvCxnSpPr>
          <p:spPr>
            <a:xfrm flipH="1">
              <a:off x="7851004" y="2586798"/>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a:extLst>
                <a:ext uri="{FF2B5EF4-FFF2-40B4-BE49-F238E27FC236}">
                  <a16:creationId xmlns:a16="http://schemas.microsoft.com/office/drawing/2014/main" id="{C388AEE4-E635-403B-B630-B00477149D5D}"/>
                </a:ext>
              </a:extLst>
            </p:cNvPr>
            <p:cNvSpPr/>
            <p:nvPr/>
          </p:nvSpPr>
          <p:spPr>
            <a:xfrm>
              <a:off x="7608073" y="2864780"/>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9" name="椭圆 78">
              <a:extLst>
                <a:ext uri="{FF2B5EF4-FFF2-40B4-BE49-F238E27FC236}">
                  <a16:creationId xmlns:a16="http://schemas.microsoft.com/office/drawing/2014/main" id="{9A1BEB64-E3F5-4805-8755-8E7A386ABD72}"/>
                </a:ext>
              </a:extLst>
            </p:cNvPr>
            <p:cNvSpPr/>
            <p:nvPr/>
          </p:nvSpPr>
          <p:spPr>
            <a:xfrm>
              <a:off x="8517051" y="2863577"/>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90C0B93E-30ED-4223-BF77-B668350DCCA8}"/>
                </a:ext>
              </a:extLst>
            </p:cNvPr>
            <p:cNvCxnSpPr>
              <a:cxnSpLocks/>
            </p:cNvCxnSpPr>
            <p:nvPr/>
          </p:nvCxnSpPr>
          <p:spPr>
            <a:xfrm>
              <a:off x="8812844" y="3165263"/>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B1EE83C-B6E7-4816-B82F-5E1F2BB22CB6}"/>
                </a:ext>
              </a:extLst>
            </p:cNvPr>
            <p:cNvCxnSpPr>
              <a:cxnSpLocks/>
            </p:cNvCxnSpPr>
            <p:nvPr/>
          </p:nvCxnSpPr>
          <p:spPr>
            <a:xfrm flipH="1">
              <a:off x="8297356" y="3173164"/>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3A466536-A972-49CF-8A0F-756F588EB03A}"/>
                </a:ext>
              </a:extLst>
            </p:cNvPr>
            <p:cNvSpPr/>
            <p:nvPr/>
          </p:nvSpPr>
          <p:spPr>
            <a:xfrm>
              <a:off x="8054425" y="3451146"/>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3" name="椭圆 82">
              <a:extLst>
                <a:ext uri="{FF2B5EF4-FFF2-40B4-BE49-F238E27FC236}">
                  <a16:creationId xmlns:a16="http://schemas.microsoft.com/office/drawing/2014/main" id="{02C272AC-9DBF-4F62-98F4-0BA31366AB24}"/>
                </a:ext>
              </a:extLst>
            </p:cNvPr>
            <p:cNvSpPr/>
            <p:nvPr/>
          </p:nvSpPr>
          <p:spPr>
            <a:xfrm>
              <a:off x="8989724" y="345114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2BCB59C6-2FEE-46CB-8DF4-39767C1A7F03}"/>
                </a:ext>
              </a:extLst>
            </p:cNvPr>
            <p:cNvSpPr txBox="1"/>
            <p:nvPr/>
          </p:nvSpPr>
          <p:spPr>
            <a:xfrm>
              <a:off x="7358176" y="2101423"/>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F8A06700-F86B-469A-A67B-6F35990CF08F}"/>
                </a:ext>
              </a:extLst>
            </p:cNvPr>
            <p:cNvSpPr txBox="1"/>
            <p:nvPr/>
          </p:nvSpPr>
          <p:spPr>
            <a:xfrm>
              <a:off x="7894469" y="2711870"/>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5A90B44-0759-44DE-A300-3F31FC443502}"/>
                </a:ext>
              </a:extLst>
            </p:cNvPr>
            <p:cNvSpPr txBox="1"/>
            <p:nvPr/>
          </p:nvSpPr>
          <p:spPr>
            <a:xfrm>
              <a:off x="8374851" y="3319872"/>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17AEB50A-5C76-4F87-928D-3E239023634F}"/>
                </a:ext>
              </a:extLst>
            </p:cNvPr>
            <p:cNvSpPr txBox="1"/>
            <p:nvPr/>
          </p:nvSpPr>
          <p:spPr>
            <a:xfrm>
              <a:off x="9114999" y="3125584"/>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88" name="文本框 87">
              <a:extLst>
                <a:ext uri="{FF2B5EF4-FFF2-40B4-BE49-F238E27FC236}">
                  <a16:creationId xmlns:a16="http://schemas.microsoft.com/office/drawing/2014/main" id="{B127EE2F-8EF1-42AB-81DD-77301C6B230C}"/>
                </a:ext>
              </a:extLst>
            </p:cNvPr>
            <p:cNvSpPr txBox="1"/>
            <p:nvPr/>
          </p:nvSpPr>
          <p:spPr>
            <a:xfrm>
              <a:off x="6675036" y="1604065"/>
              <a:ext cx="5908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a:t>
              </a:r>
            </a:p>
          </p:txBody>
        </p:sp>
      </p:grpSp>
      <p:sp>
        <p:nvSpPr>
          <p:cNvPr id="3" name="文本框 2">
            <a:extLst>
              <a:ext uri="{FF2B5EF4-FFF2-40B4-BE49-F238E27FC236}">
                <a16:creationId xmlns:a16="http://schemas.microsoft.com/office/drawing/2014/main" id="{F8DE897A-AF33-4D02-A6E2-3043F1C6631C}"/>
              </a:ext>
            </a:extLst>
          </p:cNvPr>
          <p:cNvSpPr txBox="1"/>
          <p:nvPr/>
        </p:nvSpPr>
        <p:spPr>
          <a:xfrm>
            <a:off x="8217498" y="3429000"/>
            <a:ext cx="5002156" cy="3416320"/>
          </a:xfrm>
          <a:prstGeom prst="rect">
            <a:avLst/>
          </a:prstGeom>
          <a:noFill/>
        </p:spPr>
        <p:txBody>
          <a:bodyPr wrap="square" rtlCol="0">
            <a:spAutoFit/>
          </a:bodyPr>
          <a:lstStyle/>
          <a:p>
            <a:pPr indent="266700"/>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a</a:t>
            </a:r>
            <a:r>
              <a:rPr lang="zh-CN" altLang="zh-CN" sz="2400" kern="100" dirty="0">
                <a:latin typeface="Times New Roman" panose="02020603050405020304" pitchFamily="18" charset="0"/>
                <a:ea typeface="宋体" panose="02010600030101010101" pitchFamily="2" charset="-122"/>
              </a:rPr>
              <a:t>）</a:t>
            </a:r>
            <a:r>
              <a:rPr lang="en-US" altLang="zh-CN" sz="2400" i="1" kern="100" dirty="0">
                <a:latin typeface="Times New Roman" panose="02020603050405020304" pitchFamily="18" charset="0"/>
                <a:ea typeface="宋体" panose="02010600030101010101" pitchFamily="2" charset="-122"/>
              </a:rPr>
              <a:t>WPL</a:t>
            </a:r>
          </a:p>
          <a:p>
            <a:pPr indent="266700"/>
            <a:r>
              <a:rPr lang="en-US" altLang="zh-CN" sz="2400" kern="100" dirty="0">
                <a:latin typeface="Times New Roman" panose="02020603050405020304" pitchFamily="18" charset="0"/>
                <a:ea typeface="宋体" panose="02010600030101010101" pitchFamily="2" charset="-122"/>
              </a:rPr>
              <a:t>=7×2+5×2+2×2+4×2</a:t>
            </a:r>
          </a:p>
          <a:p>
            <a:pPr indent="266700"/>
            <a:r>
              <a:rPr lang="en-US" altLang="zh-CN" sz="2400" kern="100" dirty="0">
                <a:latin typeface="Times New Roman" panose="02020603050405020304" pitchFamily="18" charset="0"/>
                <a:ea typeface="宋体" panose="02010600030101010101" pitchFamily="2" charset="-122"/>
              </a:rPr>
              <a:t>=36</a:t>
            </a:r>
            <a:endParaRPr lang="zh-CN" altLang="zh-CN" kern="100" dirty="0">
              <a:latin typeface="Times New Roman" panose="02020603050405020304" pitchFamily="18" charset="0"/>
              <a:ea typeface="宋体" panose="02010600030101010101" pitchFamily="2" charset="-122"/>
            </a:endParaRPr>
          </a:p>
          <a:p>
            <a:pPr indent="266700"/>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b</a:t>
            </a:r>
            <a:r>
              <a:rPr lang="zh-CN" altLang="zh-CN" sz="2400" kern="100" dirty="0">
                <a:latin typeface="Times New Roman" panose="02020603050405020304" pitchFamily="18" charset="0"/>
                <a:ea typeface="宋体" panose="02010600030101010101" pitchFamily="2" charset="-122"/>
              </a:rPr>
              <a:t>）</a:t>
            </a:r>
            <a:r>
              <a:rPr lang="en-US" altLang="zh-CN" sz="2400" i="1" kern="100" dirty="0">
                <a:latin typeface="Times New Roman" panose="02020603050405020304" pitchFamily="18" charset="0"/>
                <a:ea typeface="宋体" panose="02010600030101010101" pitchFamily="2" charset="-122"/>
              </a:rPr>
              <a:t>WPL</a:t>
            </a:r>
          </a:p>
          <a:p>
            <a:pPr indent="266700"/>
            <a:r>
              <a:rPr lang="en-US" altLang="zh-CN" sz="2400" kern="100" dirty="0">
                <a:latin typeface="Times New Roman" panose="02020603050405020304" pitchFamily="18" charset="0"/>
                <a:ea typeface="宋体" panose="02010600030101010101" pitchFamily="2" charset="-122"/>
              </a:rPr>
              <a:t>=7×3+5×3+2×1+4×2</a:t>
            </a:r>
          </a:p>
          <a:p>
            <a:pPr indent="266700"/>
            <a:r>
              <a:rPr lang="en-US" altLang="zh-CN" sz="2400" kern="100" dirty="0">
                <a:latin typeface="Times New Roman" panose="02020603050405020304" pitchFamily="18" charset="0"/>
                <a:ea typeface="宋体" panose="02010600030101010101" pitchFamily="2" charset="-122"/>
              </a:rPr>
              <a:t>=46</a:t>
            </a:r>
            <a:endParaRPr lang="zh-CN" altLang="zh-CN" kern="100" dirty="0">
              <a:latin typeface="Times New Roman" panose="02020603050405020304" pitchFamily="18" charset="0"/>
              <a:ea typeface="宋体" panose="02010600030101010101" pitchFamily="2" charset="-122"/>
            </a:endParaRPr>
          </a:p>
          <a:p>
            <a:pPr indent="266700"/>
            <a:r>
              <a:rPr lang="zh-CN" altLang="zh-CN" sz="2400" kern="100" dirty="0">
                <a:latin typeface="Times New Roman" panose="02020603050405020304" pitchFamily="18" charset="0"/>
                <a:ea typeface="宋体" panose="02010600030101010101" pitchFamily="2" charset="-122"/>
              </a:rPr>
              <a:t>（</a:t>
            </a:r>
            <a:r>
              <a:rPr lang="en-US" altLang="zh-CN" sz="2400" kern="100" dirty="0">
                <a:latin typeface="Times New Roman" panose="02020603050405020304" pitchFamily="18" charset="0"/>
                <a:ea typeface="宋体" panose="02010600030101010101" pitchFamily="2" charset="-122"/>
              </a:rPr>
              <a:t>c</a:t>
            </a:r>
            <a:r>
              <a:rPr lang="zh-CN" altLang="zh-CN" sz="2400" kern="100" dirty="0">
                <a:latin typeface="Times New Roman" panose="02020603050405020304" pitchFamily="18" charset="0"/>
                <a:ea typeface="宋体" panose="02010600030101010101" pitchFamily="2" charset="-122"/>
              </a:rPr>
              <a:t>）</a:t>
            </a:r>
            <a:r>
              <a:rPr lang="en-US" altLang="zh-CN" sz="2400" i="1" kern="100" dirty="0">
                <a:latin typeface="Times New Roman" panose="02020603050405020304" pitchFamily="18" charset="0"/>
                <a:ea typeface="宋体" panose="02010600030101010101" pitchFamily="2" charset="-122"/>
              </a:rPr>
              <a:t>WPL</a:t>
            </a:r>
          </a:p>
          <a:p>
            <a:pPr indent="266700"/>
            <a:r>
              <a:rPr lang="en-US" altLang="zh-CN" sz="2400" kern="100" dirty="0">
                <a:latin typeface="Times New Roman" panose="02020603050405020304" pitchFamily="18" charset="0"/>
                <a:ea typeface="宋体" panose="02010600030101010101" pitchFamily="2" charset="-122"/>
              </a:rPr>
              <a:t>=7×1+5×2+2×3+4×3</a:t>
            </a:r>
          </a:p>
          <a:p>
            <a:pPr indent="266700"/>
            <a:r>
              <a:rPr lang="en-US" altLang="zh-CN" sz="2400" kern="100" dirty="0">
                <a:latin typeface="Times New Roman" panose="02020603050405020304" pitchFamily="18" charset="0"/>
                <a:ea typeface="宋体" panose="02010600030101010101" pitchFamily="2" charset="-122"/>
              </a:rPr>
              <a:t>=35</a:t>
            </a:r>
            <a:endParaRPr lang="zh-CN"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7620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树</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E616B0E2-CFAB-4695-8CCB-506D4E403CE1}"/>
              </a:ext>
            </a:extLst>
          </p:cNvPr>
          <p:cNvSpPr txBox="1"/>
          <p:nvPr/>
        </p:nvSpPr>
        <p:spPr>
          <a:xfrm>
            <a:off x="1128712" y="1144104"/>
            <a:ext cx="9888217" cy="3046988"/>
          </a:xfrm>
          <a:prstGeom prst="rect">
            <a:avLst/>
          </a:prstGeom>
          <a:noFill/>
        </p:spPr>
        <p:txBody>
          <a:bodyPr wrap="square" rtlCol="0">
            <a:spAutoFit/>
          </a:bodyPr>
          <a:lstStyle/>
          <a:p>
            <a:r>
              <a:rPr lang="zh-CN" altLang="zh-CN" sz="2400" dirty="0"/>
              <a:t>（</a:t>
            </a:r>
            <a:r>
              <a:rPr lang="en-US" altLang="zh-CN" sz="2400" dirty="0"/>
              <a:t>1</a:t>
            </a:r>
            <a:r>
              <a:rPr lang="zh-CN" altLang="zh-CN" sz="2400" dirty="0"/>
              <a:t>）根据给定的</a:t>
            </a:r>
            <a:r>
              <a:rPr lang="en-US" altLang="zh-CN" sz="2400" dirty="0"/>
              <a:t>n</a:t>
            </a:r>
            <a:r>
              <a:rPr lang="zh-CN" altLang="zh-CN" sz="2400" dirty="0"/>
              <a:t>个权值</a:t>
            </a:r>
            <a:r>
              <a:rPr lang="en-US" altLang="zh-CN" sz="2400" dirty="0"/>
              <a:t>{</a:t>
            </a:r>
            <a:r>
              <a:rPr lang="en-US" altLang="zh-CN" sz="2400" i="1" dirty="0"/>
              <a:t>w</a:t>
            </a:r>
            <a:r>
              <a:rPr lang="en-US" altLang="zh-CN" sz="2400" i="1" baseline="-25000" dirty="0"/>
              <a:t>1</a:t>
            </a:r>
            <a:r>
              <a:rPr lang="zh-CN" altLang="zh-CN" sz="2400" dirty="0"/>
              <a:t>，</a:t>
            </a:r>
            <a:r>
              <a:rPr lang="en-US" altLang="zh-CN" sz="2400" i="1" dirty="0"/>
              <a:t>w</a:t>
            </a:r>
            <a:r>
              <a:rPr lang="en-US" altLang="zh-CN" sz="2400" i="1" baseline="-25000" dirty="0"/>
              <a:t>2</a:t>
            </a:r>
            <a:r>
              <a:rPr lang="zh-CN" altLang="zh-CN" sz="2400" dirty="0"/>
              <a:t>，</a:t>
            </a:r>
            <a:r>
              <a:rPr lang="en-US" altLang="zh-CN" sz="2400" dirty="0"/>
              <a:t>…</a:t>
            </a:r>
            <a:r>
              <a:rPr lang="zh-CN" altLang="zh-CN" sz="2400" dirty="0"/>
              <a:t>，</a:t>
            </a:r>
            <a:r>
              <a:rPr lang="en-US" altLang="zh-CN" sz="2400" i="1" dirty="0" err="1"/>
              <a:t>w</a:t>
            </a:r>
            <a:r>
              <a:rPr lang="en-US" altLang="zh-CN" sz="2400" i="1" baseline="-25000" dirty="0" err="1"/>
              <a:t>n</a:t>
            </a:r>
            <a:r>
              <a:rPr lang="en-US" altLang="zh-CN" sz="2400" dirty="0"/>
              <a:t>}</a:t>
            </a:r>
            <a:r>
              <a:rPr lang="zh-CN" altLang="zh-CN" sz="2400" dirty="0"/>
              <a:t>构成</a:t>
            </a:r>
            <a:r>
              <a:rPr lang="en-US" altLang="zh-CN" sz="2400" dirty="0"/>
              <a:t>n</a:t>
            </a:r>
            <a:r>
              <a:rPr lang="zh-CN" altLang="zh-CN" sz="2400" dirty="0"/>
              <a:t>棵二叉树的集合</a:t>
            </a:r>
            <a:r>
              <a:rPr lang="en-US" altLang="zh-CN" sz="2400" dirty="0"/>
              <a:t>F={</a:t>
            </a:r>
            <a:r>
              <a:rPr lang="en-US" altLang="zh-CN" sz="2400" i="1" dirty="0"/>
              <a:t>T</a:t>
            </a:r>
            <a:r>
              <a:rPr lang="en-US" altLang="zh-CN" sz="2400" i="1" baseline="-25000" dirty="0"/>
              <a:t>1</a:t>
            </a:r>
            <a:r>
              <a:rPr lang="zh-CN" altLang="zh-CN" sz="2400" dirty="0"/>
              <a:t>，</a:t>
            </a:r>
            <a:r>
              <a:rPr lang="en-US" altLang="zh-CN" sz="2400" i="1" dirty="0"/>
              <a:t>T</a:t>
            </a:r>
            <a:r>
              <a:rPr lang="en-US" altLang="zh-CN" sz="2400" i="1" baseline="-25000" dirty="0"/>
              <a:t>2</a:t>
            </a:r>
            <a:r>
              <a:rPr lang="zh-CN" altLang="zh-CN" sz="2400" dirty="0"/>
              <a:t>，</a:t>
            </a:r>
            <a:r>
              <a:rPr lang="en-US" altLang="zh-CN" sz="2400" dirty="0"/>
              <a:t>…</a:t>
            </a:r>
            <a:r>
              <a:rPr lang="zh-CN" altLang="zh-CN" sz="2400" dirty="0"/>
              <a:t>，</a:t>
            </a:r>
            <a:r>
              <a:rPr lang="en-US" altLang="zh-CN" sz="2400" i="1" dirty="0" err="1"/>
              <a:t>T</a:t>
            </a:r>
            <a:r>
              <a:rPr lang="en-US" altLang="zh-CN" sz="2400" i="1" baseline="-25000" dirty="0" err="1"/>
              <a:t>n</a:t>
            </a:r>
            <a:r>
              <a:rPr lang="en-US" altLang="zh-CN" sz="2400" dirty="0"/>
              <a:t>}</a:t>
            </a:r>
            <a:r>
              <a:rPr lang="zh-CN" altLang="zh-CN" sz="2400" dirty="0"/>
              <a:t>，其中每棵二叉树</a:t>
            </a:r>
            <a:r>
              <a:rPr lang="en-US" altLang="zh-CN" sz="2400" i="1" dirty="0" err="1"/>
              <a:t>T</a:t>
            </a:r>
            <a:r>
              <a:rPr lang="en-US" altLang="zh-CN" sz="2400" i="1" baseline="-25000" dirty="0" err="1"/>
              <a:t>i</a:t>
            </a:r>
            <a:r>
              <a:rPr lang="zh-CN" altLang="zh-CN" sz="2400" dirty="0"/>
              <a:t>中只有一个带权为</a:t>
            </a:r>
            <a:r>
              <a:rPr lang="en-US" altLang="zh-CN" sz="2400" i="1" dirty="0" err="1"/>
              <a:t>w</a:t>
            </a:r>
            <a:r>
              <a:rPr lang="en-US" altLang="zh-CN" sz="2400" i="1" baseline="-25000" dirty="0" err="1"/>
              <a:t>i</a:t>
            </a:r>
            <a:r>
              <a:rPr lang="zh-CN" altLang="zh-CN" sz="2400" dirty="0"/>
              <a:t>的根节点，其左右子树均空。</a:t>
            </a:r>
          </a:p>
          <a:p>
            <a:r>
              <a:rPr lang="zh-CN" altLang="zh-CN" sz="2400" dirty="0"/>
              <a:t>（</a:t>
            </a:r>
            <a:r>
              <a:rPr lang="en-US" altLang="zh-CN" sz="2400" dirty="0"/>
              <a:t>2</a:t>
            </a:r>
            <a:r>
              <a:rPr lang="zh-CN" altLang="zh-CN" sz="2400" dirty="0"/>
              <a:t>）在</a:t>
            </a:r>
            <a:r>
              <a:rPr lang="en-US" altLang="zh-CN" sz="2400" dirty="0"/>
              <a:t>F</a:t>
            </a:r>
            <a:r>
              <a:rPr lang="zh-CN" altLang="zh-CN" sz="2400" dirty="0"/>
              <a:t>中选取两棵根节点的权值最小的树作为左右子树构造一棵新的二叉树，且置新的二叉树的根节点的权值为其左、右子树上根节点的权值之和。</a:t>
            </a:r>
          </a:p>
          <a:p>
            <a:r>
              <a:rPr lang="zh-CN" altLang="zh-CN" sz="2400" dirty="0"/>
              <a:t>（</a:t>
            </a:r>
            <a:r>
              <a:rPr lang="en-US" altLang="zh-CN" sz="2400" dirty="0"/>
              <a:t>3</a:t>
            </a:r>
            <a:r>
              <a:rPr lang="zh-CN" altLang="zh-CN" sz="2400" dirty="0"/>
              <a:t>）在</a:t>
            </a:r>
            <a:r>
              <a:rPr lang="en-US" altLang="zh-CN" sz="2400" dirty="0"/>
              <a:t>F</a:t>
            </a:r>
            <a:r>
              <a:rPr lang="zh-CN" altLang="zh-CN" sz="2400" dirty="0"/>
              <a:t>中删除这两棵树，同时将新得到的二叉树加入</a:t>
            </a:r>
            <a:r>
              <a:rPr lang="en-US" altLang="zh-CN" sz="2400" dirty="0"/>
              <a:t>F</a:t>
            </a:r>
            <a:r>
              <a:rPr lang="zh-CN" altLang="zh-CN" sz="2400" dirty="0"/>
              <a:t>中。</a:t>
            </a:r>
          </a:p>
          <a:p>
            <a:r>
              <a:rPr lang="zh-CN" altLang="zh-CN" sz="2400" dirty="0"/>
              <a:t>（</a:t>
            </a:r>
            <a:r>
              <a:rPr lang="en-US" altLang="zh-CN" sz="2400" dirty="0"/>
              <a:t>4</a:t>
            </a:r>
            <a:r>
              <a:rPr lang="zh-CN" altLang="zh-CN" sz="2400" dirty="0"/>
              <a:t>）重复（</a:t>
            </a:r>
            <a:r>
              <a:rPr lang="en-US" altLang="zh-CN" sz="2400" dirty="0"/>
              <a:t>2</a:t>
            </a:r>
            <a:r>
              <a:rPr lang="zh-CN" altLang="zh-CN" sz="2400" dirty="0"/>
              <a:t>）和（</a:t>
            </a:r>
            <a:r>
              <a:rPr lang="en-US" altLang="zh-CN" sz="2400" dirty="0"/>
              <a:t>3</a:t>
            </a:r>
            <a:r>
              <a:rPr lang="zh-CN" altLang="zh-CN" sz="2400" dirty="0"/>
              <a:t>），直到</a:t>
            </a:r>
            <a:r>
              <a:rPr lang="en-US" altLang="zh-CN" sz="2400" dirty="0"/>
              <a:t>F</a:t>
            </a:r>
            <a:r>
              <a:rPr lang="zh-CN" altLang="zh-CN" sz="2400" dirty="0"/>
              <a:t>只含一棵树为止。这棵树便是</a:t>
            </a:r>
            <a:r>
              <a:rPr lang="en-US" altLang="zh-CN" sz="2400" dirty="0"/>
              <a:t>Huffman</a:t>
            </a:r>
            <a:r>
              <a:rPr lang="zh-CN" altLang="zh-CN" sz="2400" dirty="0"/>
              <a:t>树。</a:t>
            </a:r>
          </a:p>
        </p:txBody>
      </p:sp>
      <p:grpSp>
        <p:nvGrpSpPr>
          <p:cNvPr id="17" name="组合 16">
            <a:extLst>
              <a:ext uri="{FF2B5EF4-FFF2-40B4-BE49-F238E27FC236}">
                <a16:creationId xmlns:a16="http://schemas.microsoft.com/office/drawing/2014/main" id="{C8E3EC8E-779E-4D8D-AEA3-6FFF0645357A}"/>
              </a:ext>
            </a:extLst>
          </p:cNvPr>
          <p:cNvGrpSpPr/>
          <p:nvPr/>
        </p:nvGrpSpPr>
        <p:grpSpPr>
          <a:xfrm>
            <a:off x="1298575" y="4155438"/>
            <a:ext cx="1779970" cy="1997772"/>
            <a:chOff x="1408080" y="1102585"/>
            <a:chExt cx="1779970" cy="1997772"/>
          </a:xfrm>
        </p:grpSpPr>
        <p:sp>
          <p:nvSpPr>
            <p:cNvPr id="18" name="椭圆 17">
              <a:extLst>
                <a:ext uri="{FF2B5EF4-FFF2-40B4-BE49-F238E27FC236}">
                  <a16:creationId xmlns:a16="http://schemas.microsoft.com/office/drawing/2014/main" id="{C2AED3AE-CE26-41A0-922B-41ABAF459DC8}"/>
                </a:ext>
              </a:extLst>
            </p:cNvPr>
            <p:cNvSpPr/>
            <p:nvPr/>
          </p:nvSpPr>
          <p:spPr>
            <a:xfrm>
              <a:off x="1408080"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7FF4B10-2656-43E5-A80C-C6B81BEAE45D}"/>
                </a:ext>
              </a:extLst>
            </p:cNvPr>
            <p:cNvSpPr txBox="1"/>
            <p:nvPr/>
          </p:nvSpPr>
          <p:spPr>
            <a:xfrm>
              <a:off x="1434555"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D559554-8C40-408C-B356-5574DC1C03E6}"/>
                </a:ext>
              </a:extLst>
            </p:cNvPr>
            <p:cNvSpPr/>
            <p:nvPr/>
          </p:nvSpPr>
          <p:spPr>
            <a:xfrm>
              <a:off x="1888954"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9414BB1-A5B3-41BF-AB21-7FB17088D9BC}"/>
                </a:ext>
              </a:extLst>
            </p:cNvPr>
            <p:cNvSpPr txBox="1"/>
            <p:nvPr/>
          </p:nvSpPr>
          <p:spPr>
            <a:xfrm>
              <a:off x="1915429"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A13E32F4-5A72-4035-B982-32B3516FFC0D}"/>
                </a:ext>
              </a:extLst>
            </p:cNvPr>
            <p:cNvSpPr/>
            <p:nvPr/>
          </p:nvSpPr>
          <p:spPr>
            <a:xfrm>
              <a:off x="2369827"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AC2FBF9-CFA9-4F8D-9E9D-78BEC13A76E1}"/>
                </a:ext>
              </a:extLst>
            </p:cNvPr>
            <p:cNvSpPr txBox="1"/>
            <p:nvPr/>
          </p:nvSpPr>
          <p:spPr>
            <a:xfrm>
              <a:off x="2396302"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p>
          </p:txBody>
        </p:sp>
        <p:sp>
          <p:nvSpPr>
            <p:cNvPr id="24" name="椭圆 23">
              <a:extLst>
                <a:ext uri="{FF2B5EF4-FFF2-40B4-BE49-F238E27FC236}">
                  <a16:creationId xmlns:a16="http://schemas.microsoft.com/office/drawing/2014/main" id="{95A9A284-871E-4363-BCDE-B157C3E8BE95}"/>
                </a:ext>
              </a:extLst>
            </p:cNvPr>
            <p:cNvSpPr/>
            <p:nvPr/>
          </p:nvSpPr>
          <p:spPr>
            <a:xfrm>
              <a:off x="2850699"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1FE55D2-E138-4933-8004-959F12B9733C}"/>
                </a:ext>
              </a:extLst>
            </p:cNvPr>
            <p:cNvSpPr txBox="1"/>
            <p:nvPr/>
          </p:nvSpPr>
          <p:spPr>
            <a:xfrm>
              <a:off x="2877174"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EEA1B448-91A1-4B47-8344-C25D60A2AFC7}"/>
                </a:ext>
              </a:extLst>
            </p:cNvPr>
            <p:cNvSpPr txBox="1"/>
            <p:nvPr/>
          </p:nvSpPr>
          <p:spPr>
            <a:xfrm>
              <a:off x="2155865" y="2731025"/>
              <a:ext cx="4279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a:t>
              </a:r>
              <a:endParaRPr lang="zh-CN" altLang="en-US" dirty="0">
                <a:latin typeface="Times New Roman" panose="02020603050405020304" pitchFamily="18" charset="0"/>
                <a:cs typeface="Times New Roman" panose="02020603050405020304" pitchFamily="18" charset="0"/>
              </a:endParaRPr>
            </a:p>
          </p:txBody>
        </p:sp>
      </p:grpSp>
      <p:grpSp>
        <p:nvGrpSpPr>
          <p:cNvPr id="27" name="组合 26">
            <a:extLst>
              <a:ext uri="{FF2B5EF4-FFF2-40B4-BE49-F238E27FC236}">
                <a16:creationId xmlns:a16="http://schemas.microsoft.com/office/drawing/2014/main" id="{6A594C09-B3EF-40C6-8FE7-6ECE44C4B013}"/>
              </a:ext>
            </a:extLst>
          </p:cNvPr>
          <p:cNvGrpSpPr/>
          <p:nvPr/>
        </p:nvGrpSpPr>
        <p:grpSpPr>
          <a:xfrm>
            <a:off x="3665089" y="4155438"/>
            <a:ext cx="1547675" cy="1997772"/>
            <a:chOff x="3774594" y="1102585"/>
            <a:chExt cx="1547675" cy="1997772"/>
          </a:xfrm>
        </p:grpSpPr>
        <p:sp>
          <p:nvSpPr>
            <p:cNvPr id="28" name="椭圆 27">
              <a:extLst>
                <a:ext uri="{FF2B5EF4-FFF2-40B4-BE49-F238E27FC236}">
                  <a16:creationId xmlns:a16="http://schemas.microsoft.com/office/drawing/2014/main" id="{31DA5850-C4A1-4896-B47E-63CFFA7FE291}"/>
                </a:ext>
              </a:extLst>
            </p:cNvPr>
            <p:cNvSpPr/>
            <p:nvPr/>
          </p:nvSpPr>
          <p:spPr>
            <a:xfrm>
              <a:off x="3774594"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483F5BA0-AD06-40F0-B8B2-0631FF975E09}"/>
                </a:ext>
              </a:extLst>
            </p:cNvPr>
            <p:cNvSpPr txBox="1"/>
            <p:nvPr/>
          </p:nvSpPr>
          <p:spPr>
            <a:xfrm>
              <a:off x="3801069"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FDECFE95-4934-459B-B68E-A22286271115}"/>
                </a:ext>
              </a:extLst>
            </p:cNvPr>
            <p:cNvSpPr/>
            <p:nvPr/>
          </p:nvSpPr>
          <p:spPr>
            <a:xfrm>
              <a:off x="4255468"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A82B2735-DC32-4437-8662-8E25AC60AEAC}"/>
                </a:ext>
              </a:extLst>
            </p:cNvPr>
            <p:cNvSpPr txBox="1"/>
            <p:nvPr/>
          </p:nvSpPr>
          <p:spPr>
            <a:xfrm>
              <a:off x="4281943"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CA22DCCF-F942-41E1-8171-4D0C9103F1B3}"/>
                </a:ext>
              </a:extLst>
            </p:cNvPr>
            <p:cNvSpPr/>
            <p:nvPr/>
          </p:nvSpPr>
          <p:spPr>
            <a:xfrm>
              <a:off x="4736341"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B629CDF8-1597-4F19-9F0F-A991407BBB5F}"/>
                </a:ext>
              </a:extLst>
            </p:cNvPr>
            <p:cNvSpPr txBox="1"/>
            <p:nvPr/>
          </p:nvSpPr>
          <p:spPr>
            <a:xfrm>
              <a:off x="4762816"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a:t>
              </a:r>
            </a:p>
          </p:txBody>
        </p:sp>
        <p:sp>
          <p:nvSpPr>
            <p:cNvPr id="34" name="椭圆 33">
              <a:extLst>
                <a:ext uri="{FF2B5EF4-FFF2-40B4-BE49-F238E27FC236}">
                  <a16:creationId xmlns:a16="http://schemas.microsoft.com/office/drawing/2014/main" id="{DA554B21-A842-43B5-8DC3-7F54B14FC4DB}"/>
                </a:ext>
              </a:extLst>
            </p:cNvPr>
            <p:cNvSpPr/>
            <p:nvPr/>
          </p:nvSpPr>
          <p:spPr>
            <a:xfrm>
              <a:off x="4502781" y="2217866"/>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81F69CF8-6CE0-4FAF-8620-D7A264E25F90}"/>
                </a:ext>
              </a:extLst>
            </p:cNvPr>
            <p:cNvCxnSpPr>
              <a:cxnSpLocks/>
            </p:cNvCxnSpPr>
            <p:nvPr/>
          </p:nvCxnSpPr>
          <p:spPr>
            <a:xfrm flipH="1">
              <a:off x="4680982" y="1738891"/>
              <a:ext cx="133824"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88F5167-71A5-4808-B438-8107427925FA}"/>
                </a:ext>
              </a:extLst>
            </p:cNvPr>
            <p:cNvCxnSpPr>
              <a:cxnSpLocks/>
            </p:cNvCxnSpPr>
            <p:nvPr/>
          </p:nvCxnSpPr>
          <p:spPr>
            <a:xfrm>
              <a:off x="5004647" y="1729366"/>
              <a:ext cx="148947"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46A19FC9-70B1-4B9F-AF18-405E517FD71A}"/>
                </a:ext>
              </a:extLst>
            </p:cNvPr>
            <p:cNvSpPr/>
            <p:nvPr/>
          </p:nvSpPr>
          <p:spPr>
            <a:xfrm>
              <a:off x="4984918" y="2216572"/>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780660D6-3A3C-470D-BA26-7E51B92F58A9}"/>
                </a:ext>
              </a:extLst>
            </p:cNvPr>
            <p:cNvSpPr txBox="1"/>
            <p:nvPr/>
          </p:nvSpPr>
          <p:spPr>
            <a:xfrm>
              <a:off x="4254237" y="2731025"/>
              <a:ext cx="4279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t>
              </a:r>
              <a:endParaRPr lang="zh-CN" altLang="en-US" dirty="0">
                <a:latin typeface="Times New Roman" panose="02020603050405020304" pitchFamily="18" charset="0"/>
                <a:cs typeface="Times New Roman" panose="02020603050405020304" pitchFamily="18" charset="0"/>
              </a:endParaRPr>
            </a:p>
          </p:txBody>
        </p:sp>
      </p:grpSp>
      <p:grpSp>
        <p:nvGrpSpPr>
          <p:cNvPr id="53" name="组合 52">
            <a:extLst>
              <a:ext uri="{FF2B5EF4-FFF2-40B4-BE49-F238E27FC236}">
                <a16:creationId xmlns:a16="http://schemas.microsoft.com/office/drawing/2014/main" id="{8B8CCDA2-A5FB-4C9C-B093-79F1D99CC019}"/>
              </a:ext>
            </a:extLst>
          </p:cNvPr>
          <p:cNvGrpSpPr/>
          <p:nvPr/>
        </p:nvGrpSpPr>
        <p:grpSpPr>
          <a:xfrm>
            <a:off x="6432474" y="4125726"/>
            <a:ext cx="1478679" cy="2748127"/>
            <a:chOff x="6541979" y="1072873"/>
            <a:chExt cx="1478679" cy="2748127"/>
          </a:xfrm>
        </p:grpSpPr>
        <p:sp>
          <p:nvSpPr>
            <p:cNvPr id="54" name="椭圆 53">
              <a:extLst>
                <a:ext uri="{FF2B5EF4-FFF2-40B4-BE49-F238E27FC236}">
                  <a16:creationId xmlns:a16="http://schemas.microsoft.com/office/drawing/2014/main" id="{15B0E30E-A4FC-4775-8F76-DBBE33A78D8A}"/>
                </a:ext>
              </a:extLst>
            </p:cNvPr>
            <p:cNvSpPr/>
            <p:nvPr/>
          </p:nvSpPr>
          <p:spPr>
            <a:xfrm>
              <a:off x="6541979" y="140977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ECC37F8C-7A5E-478E-B8D8-7DC869CF72E0}"/>
                </a:ext>
              </a:extLst>
            </p:cNvPr>
            <p:cNvSpPr txBox="1"/>
            <p:nvPr/>
          </p:nvSpPr>
          <p:spPr>
            <a:xfrm>
              <a:off x="6568454" y="110258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DE6A11C2-D779-4698-BFF7-0C1A2AB715D0}"/>
                </a:ext>
              </a:extLst>
            </p:cNvPr>
            <p:cNvSpPr/>
            <p:nvPr/>
          </p:nvSpPr>
          <p:spPr>
            <a:xfrm>
              <a:off x="7434730" y="2205910"/>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6C68829C-1EA1-4BCC-A739-F8BD0DF8A792}"/>
                </a:ext>
              </a:extLst>
            </p:cNvPr>
            <p:cNvSpPr/>
            <p:nvPr/>
          </p:nvSpPr>
          <p:spPr>
            <a:xfrm>
              <a:off x="7201170" y="301400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57AB2EA-9460-455F-B1A6-637DFEBDA05F}"/>
                </a:ext>
              </a:extLst>
            </p:cNvPr>
            <p:cNvCxnSpPr>
              <a:cxnSpLocks/>
            </p:cNvCxnSpPr>
            <p:nvPr/>
          </p:nvCxnSpPr>
          <p:spPr>
            <a:xfrm flipH="1">
              <a:off x="7379371" y="2535030"/>
              <a:ext cx="133824"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4DDB170-39B0-4FA8-B0C4-B85CAB0E28CF}"/>
                </a:ext>
              </a:extLst>
            </p:cNvPr>
            <p:cNvCxnSpPr>
              <a:cxnSpLocks/>
            </p:cNvCxnSpPr>
            <p:nvPr/>
          </p:nvCxnSpPr>
          <p:spPr>
            <a:xfrm>
              <a:off x="7703036" y="2525505"/>
              <a:ext cx="148947"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66C7C7CC-9E72-4348-A328-63497FA02A8F}"/>
                </a:ext>
              </a:extLst>
            </p:cNvPr>
            <p:cNvSpPr/>
            <p:nvPr/>
          </p:nvSpPr>
          <p:spPr>
            <a:xfrm>
              <a:off x="7683307" y="301271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1" name="椭圆 60">
              <a:extLst>
                <a:ext uri="{FF2B5EF4-FFF2-40B4-BE49-F238E27FC236}">
                  <a16:creationId xmlns:a16="http://schemas.microsoft.com/office/drawing/2014/main" id="{AFBDC89F-D0E7-4605-BB55-B7F1EAD55F1B}"/>
                </a:ext>
              </a:extLst>
            </p:cNvPr>
            <p:cNvSpPr/>
            <p:nvPr/>
          </p:nvSpPr>
          <p:spPr>
            <a:xfrm>
              <a:off x="6813936" y="223254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1D241996-840E-4A80-A846-AF0BC56099A6}"/>
                </a:ext>
              </a:extLst>
            </p:cNvPr>
            <p:cNvSpPr/>
            <p:nvPr/>
          </p:nvSpPr>
          <p:spPr>
            <a:xfrm>
              <a:off x="7117810" y="1433327"/>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63" name="直接连接符 62">
              <a:extLst>
                <a:ext uri="{FF2B5EF4-FFF2-40B4-BE49-F238E27FC236}">
                  <a16:creationId xmlns:a16="http://schemas.microsoft.com/office/drawing/2014/main" id="{16B8974E-654A-47F3-86CF-F0CB179A54D1}"/>
                </a:ext>
              </a:extLst>
            </p:cNvPr>
            <p:cNvCxnSpPr>
              <a:cxnSpLocks/>
            </p:cNvCxnSpPr>
            <p:nvPr/>
          </p:nvCxnSpPr>
          <p:spPr>
            <a:xfrm>
              <a:off x="7398452" y="1729366"/>
              <a:ext cx="148947"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8471D3FD-910C-45F4-AD72-148E0CF2FA28}"/>
                </a:ext>
              </a:extLst>
            </p:cNvPr>
            <p:cNvCxnSpPr>
              <a:cxnSpLocks/>
            </p:cNvCxnSpPr>
            <p:nvPr/>
          </p:nvCxnSpPr>
          <p:spPr>
            <a:xfrm flipH="1">
              <a:off x="7046765" y="1748807"/>
              <a:ext cx="133824" cy="478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83AD0D65-63C1-4618-AF32-9F3E581BBDDD}"/>
                </a:ext>
              </a:extLst>
            </p:cNvPr>
            <p:cNvSpPr txBox="1"/>
            <p:nvPr/>
          </p:nvSpPr>
          <p:spPr>
            <a:xfrm>
              <a:off x="7073981" y="1072873"/>
              <a:ext cx="45566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a:t>
              </a:r>
              <a:endParaRPr lang="zh-CN" altLang="en-US"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B2884459-2D07-407E-8AE5-AB609D3C7BA6}"/>
                </a:ext>
              </a:extLst>
            </p:cNvPr>
            <p:cNvSpPr txBox="1"/>
            <p:nvPr/>
          </p:nvSpPr>
          <p:spPr>
            <a:xfrm>
              <a:off x="7045002" y="3451668"/>
              <a:ext cx="4279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a:t>
              </a:r>
              <a:endParaRPr lang="zh-CN" altLang="en-US" dirty="0">
                <a:latin typeface="Times New Roman" panose="02020603050405020304" pitchFamily="18" charset="0"/>
                <a:cs typeface="Times New Roman" panose="02020603050405020304" pitchFamily="18" charset="0"/>
              </a:endParaRPr>
            </a:p>
          </p:txBody>
        </p:sp>
      </p:grpSp>
      <p:grpSp>
        <p:nvGrpSpPr>
          <p:cNvPr id="67" name="组合 66">
            <a:extLst>
              <a:ext uri="{FF2B5EF4-FFF2-40B4-BE49-F238E27FC236}">
                <a16:creationId xmlns:a16="http://schemas.microsoft.com/office/drawing/2014/main" id="{4B3CF877-AC1D-4699-9524-950018A2560A}"/>
              </a:ext>
            </a:extLst>
          </p:cNvPr>
          <p:cNvGrpSpPr/>
          <p:nvPr/>
        </p:nvGrpSpPr>
        <p:grpSpPr>
          <a:xfrm>
            <a:off x="8576966" y="4128907"/>
            <a:ext cx="2724363" cy="2745689"/>
            <a:chOff x="8686471" y="1076054"/>
            <a:chExt cx="2724363" cy="2745689"/>
          </a:xfrm>
        </p:grpSpPr>
        <p:grpSp>
          <p:nvGrpSpPr>
            <p:cNvPr id="68" name="组合 67">
              <a:extLst>
                <a:ext uri="{FF2B5EF4-FFF2-40B4-BE49-F238E27FC236}">
                  <a16:creationId xmlns:a16="http://schemas.microsoft.com/office/drawing/2014/main" id="{85AECB5D-857D-45C4-B9AD-1E48E4B545FC}"/>
                </a:ext>
              </a:extLst>
            </p:cNvPr>
            <p:cNvGrpSpPr/>
            <p:nvPr/>
          </p:nvGrpSpPr>
          <p:grpSpPr>
            <a:xfrm>
              <a:off x="8686471" y="1076054"/>
              <a:ext cx="2724363" cy="2184432"/>
              <a:chOff x="6675036" y="1604065"/>
              <a:chExt cx="2724363" cy="2184432"/>
            </a:xfrm>
          </p:grpSpPr>
          <p:sp>
            <p:nvSpPr>
              <p:cNvPr id="70" name="椭圆 69">
                <a:extLst>
                  <a:ext uri="{FF2B5EF4-FFF2-40B4-BE49-F238E27FC236}">
                    <a16:creationId xmlns:a16="http://schemas.microsoft.com/office/drawing/2014/main" id="{259CBE04-E6D8-4467-BBBE-4DFA7F635A96}"/>
                  </a:ext>
                </a:extLst>
              </p:cNvPr>
              <p:cNvSpPr/>
              <p:nvPr/>
            </p:nvSpPr>
            <p:spPr>
              <a:xfrm>
                <a:off x="7583012" y="167577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154406E4-46DF-4067-AB43-F24422D0A478}"/>
                  </a:ext>
                </a:extLst>
              </p:cNvPr>
              <p:cNvCxnSpPr>
                <a:cxnSpLocks/>
              </p:cNvCxnSpPr>
              <p:nvPr/>
            </p:nvCxnSpPr>
            <p:spPr>
              <a:xfrm flipH="1">
                <a:off x="7340172" y="1976203"/>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1473AD0-C746-492D-AB1E-B8B261DAD399}"/>
                  </a:ext>
                </a:extLst>
              </p:cNvPr>
              <p:cNvCxnSpPr>
                <a:cxnSpLocks/>
              </p:cNvCxnSpPr>
              <p:nvPr/>
            </p:nvCxnSpPr>
            <p:spPr>
              <a:xfrm>
                <a:off x="7868669" y="1978899"/>
                <a:ext cx="294534" cy="307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32B7531F-F452-4DF5-9634-8DB0B9925AD9}"/>
                  </a:ext>
                </a:extLst>
              </p:cNvPr>
              <p:cNvSpPr/>
              <p:nvPr/>
            </p:nvSpPr>
            <p:spPr>
              <a:xfrm>
                <a:off x="7097241" y="225418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p>
            </p:txBody>
          </p:sp>
          <p:sp>
            <p:nvSpPr>
              <p:cNvPr id="74" name="椭圆 73">
                <a:extLst>
                  <a:ext uri="{FF2B5EF4-FFF2-40B4-BE49-F238E27FC236}">
                    <a16:creationId xmlns:a16="http://schemas.microsoft.com/office/drawing/2014/main" id="{2FFFAA70-32A3-47AE-830B-E2C6AFEF4AE4}"/>
                  </a:ext>
                </a:extLst>
              </p:cNvPr>
              <p:cNvSpPr/>
              <p:nvPr/>
            </p:nvSpPr>
            <p:spPr>
              <a:xfrm>
                <a:off x="8070699" y="2277211"/>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1B21AFF3-2773-4B86-AF7A-587950B6EAD1}"/>
                  </a:ext>
                </a:extLst>
              </p:cNvPr>
              <p:cNvCxnSpPr>
                <a:cxnSpLocks/>
              </p:cNvCxnSpPr>
              <p:nvPr/>
            </p:nvCxnSpPr>
            <p:spPr>
              <a:xfrm>
                <a:off x="8366492" y="2578897"/>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DB898AF7-014D-432E-A12F-72BCB413A92D}"/>
                  </a:ext>
                </a:extLst>
              </p:cNvPr>
              <p:cNvCxnSpPr>
                <a:cxnSpLocks/>
              </p:cNvCxnSpPr>
              <p:nvPr/>
            </p:nvCxnSpPr>
            <p:spPr>
              <a:xfrm flipH="1">
                <a:off x="7851004" y="2586798"/>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椭圆 76">
                <a:extLst>
                  <a:ext uri="{FF2B5EF4-FFF2-40B4-BE49-F238E27FC236}">
                    <a16:creationId xmlns:a16="http://schemas.microsoft.com/office/drawing/2014/main" id="{13245ABC-9973-4DCE-AF77-5622A1FE9F85}"/>
                  </a:ext>
                </a:extLst>
              </p:cNvPr>
              <p:cNvSpPr/>
              <p:nvPr/>
            </p:nvSpPr>
            <p:spPr>
              <a:xfrm>
                <a:off x="7608073" y="2864780"/>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BB656D18-2E4A-4834-BA0B-AA68C4A3A229}"/>
                  </a:ext>
                </a:extLst>
              </p:cNvPr>
              <p:cNvSpPr/>
              <p:nvPr/>
            </p:nvSpPr>
            <p:spPr>
              <a:xfrm>
                <a:off x="8517051" y="2863577"/>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77FE2F44-2137-44D2-ACF9-957D6F3195EA}"/>
                  </a:ext>
                </a:extLst>
              </p:cNvPr>
              <p:cNvCxnSpPr>
                <a:cxnSpLocks/>
              </p:cNvCxnSpPr>
              <p:nvPr/>
            </p:nvCxnSpPr>
            <p:spPr>
              <a:xfrm>
                <a:off x="8812844" y="3165263"/>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E8282B91-57B4-4B55-BB4B-04E4DEB062C8}"/>
                  </a:ext>
                </a:extLst>
              </p:cNvPr>
              <p:cNvCxnSpPr>
                <a:cxnSpLocks/>
              </p:cNvCxnSpPr>
              <p:nvPr/>
            </p:nvCxnSpPr>
            <p:spPr>
              <a:xfrm flipH="1">
                <a:off x="8297356" y="3173164"/>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a:extLst>
                  <a:ext uri="{FF2B5EF4-FFF2-40B4-BE49-F238E27FC236}">
                    <a16:creationId xmlns:a16="http://schemas.microsoft.com/office/drawing/2014/main" id="{DA801A88-2FDF-4DB9-B603-D114DE4502E3}"/>
                  </a:ext>
                </a:extLst>
              </p:cNvPr>
              <p:cNvSpPr/>
              <p:nvPr/>
            </p:nvSpPr>
            <p:spPr>
              <a:xfrm>
                <a:off x="8054425" y="3451146"/>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2" name="椭圆 81">
                <a:extLst>
                  <a:ext uri="{FF2B5EF4-FFF2-40B4-BE49-F238E27FC236}">
                    <a16:creationId xmlns:a16="http://schemas.microsoft.com/office/drawing/2014/main" id="{3D20446F-BA54-45BB-8F1E-559EB3DC992A}"/>
                  </a:ext>
                </a:extLst>
              </p:cNvPr>
              <p:cNvSpPr/>
              <p:nvPr/>
            </p:nvSpPr>
            <p:spPr>
              <a:xfrm>
                <a:off x="8989724" y="3451145"/>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83" name="文本框 82">
                <a:extLst>
                  <a:ext uri="{FF2B5EF4-FFF2-40B4-BE49-F238E27FC236}">
                    <a16:creationId xmlns:a16="http://schemas.microsoft.com/office/drawing/2014/main" id="{094BD3F5-CA78-4DF2-8D4F-07378B024667}"/>
                  </a:ext>
                </a:extLst>
              </p:cNvPr>
              <p:cNvSpPr txBox="1"/>
              <p:nvPr/>
            </p:nvSpPr>
            <p:spPr>
              <a:xfrm>
                <a:off x="7358176" y="2101423"/>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7</a:t>
                </a:r>
                <a:endParaRPr lang="zh-CN" altLang="en-US" dirty="0">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962BC9FD-F70E-44B8-B34A-1619957C5099}"/>
                  </a:ext>
                </a:extLst>
              </p:cNvPr>
              <p:cNvSpPr txBox="1"/>
              <p:nvPr/>
            </p:nvSpPr>
            <p:spPr>
              <a:xfrm>
                <a:off x="7894469" y="2711870"/>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23C930F9-3681-4ADE-8BF8-26BDEBC8824B}"/>
                  </a:ext>
                </a:extLst>
              </p:cNvPr>
              <p:cNvSpPr txBox="1"/>
              <p:nvPr/>
            </p:nvSpPr>
            <p:spPr>
              <a:xfrm>
                <a:off x="8374851" y="3319872"/>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7ACED0B-CBBF-442C-A7CB-E79A3D34F029}"/>
                  </a:ext>
                </a:extLst>
              </p:cNvPr>
              <p:cNvSpPr txBox="1"/>
              <p:nvPr/>
            </p:nvSpPr>
            <p:spPr>
              <a:xfrm>
                <a:off x="9114999" y="3125584"/>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AEB712C4-EE36-43A0-ACA2-A046D1E3AC70}"/>
                  </a:ext>
                </a:extLst>
              </p:cNvPr>
              <p:cNvSpPr txBox="1"/>
              <p:nvPr/>
            </p:nvSpPr>
            <p:spPr>
              <a:xfrm>
                <a:off x="6675036" y="1604065"/>
                <a:ext cx="59088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a:t>
                </a:r>
              </a:p>
            </p:txBody>
          </p:sp>
        </p:grpSp>
        <p:sp>
          <p:nvSpPr>
            <p:cNvPr id="69" name="文本框 68">
              <a:extLst>
                <a:ext uri="{FF2B5EF4-FFF2-40B4-BE49-F238E27FC236}">
                  <a16:creationId xmlns:a16="http://schemas.microsoft.com/office/drawing/2014/main" id="{21B72C10-D4F4-41D1-8016-B0A86902E503}"/>
                </a:ext>
              </a:extLst>
            </p:cNvPr>
            <p:cNvSpPr txBox="1"/>
            <p:nvPr/>
          </p:nvSpPr>
          <p:spPr>
            <a:xfrm>
              <a:off x="9955068" y="3452411"/>
              <a:ext cx="4279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6679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编码</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2" name="文本框 1">
            <a:extLst>
              <a:ext uri="{FF2B5EF4-FFF2-40B4-BE49-F238E27FC236}">
                <a16:creationId xmlns:a16="http://schemas.microsoft.com/office/drawing/2014/main" id="{F1C04B5E-62C7-4906-8845-EE94BC11003C}"/>
              </a:ext>
            </a:extLst>
          </p:cNvPr>
          <p:cNvSpPr txBox="1"/>
          <p:nvPr/>
        </p:nvSpPr>
        <p:spPr>
          <a:xfrm>
            <a:off x="1490663" y="1623397"/>
            <a:ext cx="9028254" cy="2677656"/>
          </a:xfrm>
          <a:prstGeom prst="rect">
            <a:avLst/>
          </a:prstGeom>
          <a:noFill/>
        </p:spPr>
        <p:txBody>
          <a:bodyPr wrap="square" rtlCol="0">
            <a:spAutoFit/>
          </a:bodyPr>
          <a:lstStyle/>
          <a:p>
            <a:r>
              <a:rPr lang="zh-CN" altLang="zh-CN" sz="2800" dirty="0"/>
              <a:t>目前，进行快速远距离通信的主要手段是电报，即将需传送的文字转换成由二进制的字符组成的字符串。在设计编码时需要遵守两个原则：</a:t>
            </a:r>
          </a:p>
          <a:p>
            <a:r>
              <a:rPr lang="zh-CN" altLang="zh-CN" sz="2800" dirty="0"/>
              <a:t>（</a:t>
            </a:r>
            <a:r>
              <a:rPr lang="en-US" altLang="zh-CN" sz="2800" dirty="0"/>
              <a:t>1</a:t>
            </a:r>
            <a:r>
              <a:rPr lang="zh-CN" altLang="zh-CN" sz="2800" dirty="0"/>
              <a:t>）发送方传输的二进制编码，到接收方解码后必须具有唯一性，即解码结果与发送方发送的电文完全一样；</a:t>
            </a:r>
          </a:p>
          <a:p>
            <a:r>
              <a:rPr lang="zh-CN" altLang="zh-CN" sz="2800" dirty="0"/>
              <a:t>（</a:t>
            </a:r>
            <a:r>
              <a:rPr lang="en-US" altLang="zh-CN" sz="2800" dirty="0"/>
              <a:t>2</a:t>
            </a:r>
            <a:r>
              <a:rPr lang="zh-CN" altLang="zh-CN" sz="2800" dirty="0"/>
              <a:t>）发送的二进制编码尽可能地短。</a:t>
            </a:r>
            <a:endParaRPr lang="zh-CN" altLang="en-US" sz="2800" dirty="0"/>
          </a:p>
        </p:txBody>
      </p:sp>
      <p:sp>
        <p:nvSpPr>
          <p:cNvPr id="3" name="文本框 2">
            <a:extLst>
              <a:ext uri="{FF2B5EF4-FFF2-40B4-BE49-F238E27FC236}">
                <a16:creationId xmlns:a16="http://schemas.microsoft.com/office/drawing/2014/main" id="{B4EA0B84-DD15-4F71-91FA-3E0A5DAE82E0}"/>
              </a:ext>
            </a:extLst>
          </p:cNvPr>
          <p:cNvSpPr txBox="1"/>
          <p:nvPr/>
        </p:nvSpPr>
        <p:spPr>
          <a:xfrm>
            <a:off x="1524000" y="4484395"/>
            <a:ext cx="9028254" cy="954107"/>
          </a:xfrm>
          <a:prstGeom prst="rect">
            <a:avLst/>
          </a:prstGeom>
          <a:noFill/>
        </p:spPr>
        <p:txBody>
          <a:bodyPr wrap="square" rtlCol="0">
            <a:spAutoFit/>
          </a:bodyPr>
          <a:lstStyle/>
          <a:p>
            <a:r>
              <a:rPr lang="zh-CN" altLang="en-US" sz="2800" dirty="0"/>
              <a:t>要设计长短不等的编码，其必须是任一个字符的编码都不是另一个字符的编码的前缀，这种编码称做</a:t>
            </a:r>
            <a:r>
              <a:rPr lang="zh-CN" altLang="en-US" sz="2800" b="1" dirty="0"/>
              <a:t>前缀编码。</a:t>
            </a:r>
          </a:p>
        </p:txBody>
      </p:sp>
    </p:spTree>
    <p:extLst>
      <p:ext uri="{BB962C8B-B14F-4D97-AF65-F5344CB8AC3E}">
        <p14:creationId xmlns:p14="http://schemas.microsoft.com/office/powerpoint/2010/main" val="139819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99D69E81-4E3E-46D3-B636-1C8B945EA252}"/>
              </a:ext>
            </a:extLst>
          </p:cNvPr>
          <p:cNvGrpSpPr>
            <a:grpSpLocks/>
          </p:cNvGrpSpPr>
          <p:nvPr/>
        </p:nvGrpSpPr>
        <p:grpSpPr bwMode="auto">
          <a:xfrm>
            <a:off x="0" y="-12459"/>
            <a:ext cx="1524000" cy="1200150"/>
            <a:chOff x="0" y="0"/>
            <a:chExt cx="1676400" cy="1276350"/>
          </a:xfrm>
        </p:grpSpPr>
        <p:sp>
          <p:nvSpPr>
            <p:cNvPr id="39" name="Oval 11">
              <a:extLst>
                <a:ext uri="{FF2B5EF4-FFF2-40B4-BE49-F238E27FC236}">
                  <a16:creationId xmlns:a16="http://schemas.microsoft.com/office/drawing/2014/main" id="{7DB946C3-9D83-4B3B-8739-1D64874741D2}"/>
                </a:ext>
              </a:extLst>
            </p:cNvPr>
            <p:cNvSpPr>
              <a:spLocks noChangeArrowheads="1"/>
            </p:cNvSpPr>
            <p:nvPr/>
          </p:nvSpPr>
          <p:spPr bwMode="auto">
            <a:xfrm>
              <a:off x="762000" y="57150"/>
              <a:ext cx="914400" cy="914400"/>
            </a:xfrm>
            <a:prstGeom prst="ellipse">
              <a:avLst/>
            </a:prstGeom>
            <a:solidFill>
              <a:srgbClr val="9FCEE6">
                <a:alpha val="72156"/>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0" name="Oval 12">
              <a:extLst>
                <a:ext uri="{FF2B5EF4-FFF2-40B4-BE49-F238E27FC236}">
                  <a16:creationId xmlns:a16="http://schemas.microsoft.com/office/drawing/2014/main" id="{D9D14224-D09A-4818-956B-0D4356B1BDF0}"/>
                </a:ext>
              </a:extLst>
            </p:cNvPr>
            <p:cNvSpPr>
              <a:spLocks noChangeArrowheads="1"/>
            </p:cNvSpPr>
            <p:nvPr/>
          </p:nvSpPr>
          <p:spPr bwMode="auto">
            <a:xfrm>
              <a:off x="685800" y="742950"/>
              <a:ext cx="533400" cy="533400"/>
            </a:xfrm>
            <a:prstGeom prst="ellipse">
              <a:avLst/>
            </a:prstGeom>
            <a:solidFill>
              <a:srgbClr val="3AA3D0">
                <a:alpha val="85097"/>
              </a:srgbClr>
            </a:solidFill>
            <a:ln>
              <a:noFill/>
            </a:ln>
            <a:extLst>
              <a:ext uri="{91240B29-F687-4F45-9708-019B960494DF}">
                <a14:hiddenLine xmlns:a14="http://schemas.microsoft.com/office/drawing/2010/main" w="3175">
                  <a:solidFill>
                    <a:srgbClr val="395E8A"/>
                  </a:solidFill>
                  <a:bevel/>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cs typeface="Arial" panose="020B0604020202020204" pitchFamily="34" charset="0"/>
                <a:sym typeface="Arial" panose="020B0604020202020204" pitchFamily="34" charset="0"/>
              </a:endParaRPr>
            </a:p>
          </p:txBody>
        </p:sp>
        <p:sp>
          <p:nvSpPr>
            <p:cNvPr id="41" name="Oval 3">
              <a:extLst>
                <a:ext uri="{FF2B5EF4-FFF2-40B4-BE49-F238E27FC236}">
                  <a16:creationId xmlns:a16="http://schemas.microsoft.com/office/drawing/2014/main" id="{FA5BE820-BEB7-476A-88CB-7C4B14D00D2C}"/>
                </a:ext>
              </a:extLst>
            </p:cNvPr>
            <p:cNvSpPr>
              <a:spLocks noChangeArrowheads="1"/>
            </p:cNvSpPr>
            <p:nvPr/>
          </p:nvSpPr>
          <p:spPr bwMode="auto">
            <a:xfrm>
              <a:off x="0" y="0"/>
              <a:ext cx="1295400" cy="1276350"/>
            </a:xfrm>
            <a:custGeom>
              <a:avLst/>
              <a:gdLst>
                <a:gd name="T0" fmla="*/ 0 w 1295400"/>
                <a:gd name="T1" fmla="*/ 0 h 1276350"/>
                <a:gd name="T2" fmla="*/ 1134906 w 1295400"/>
                <a:gd name="T3" fmla="*/ 0 h 1276350"/>
                <a:gd name="T4" fmla="*/ 1295400 w 1295400"/>
                <a:gd name="T5" fmla="*/ 476250 h 1276350"/>
                <a:gd name="T6" fmla="*/ 495300 w 1295400"/>
                <a:gd name="T7" fmla="*/ 1276350 h 1276350"/>
                <a:gd name="T8" fmla="*/ 0 w 1295400"/>
                <a:gd name="T9" fmla="*/ 1100138 h 1276350"/>
                <a:gd name="T10" fmla="*/ 0 w 1295400"/>
                <a:gd name="T11" fmla="*/ 0 h 1276350"/>
                <a:gd name="T12" fmla="*/ 0 w 1295400"/>
                <a:gd name="T13" fmla="*/ 0 h 1276350"/>
                <a:gd name="T14" fmla="*/ 1295400 w 1295400"/>
                <a:gd name="T15" fmla="*/ 1276350 h 1276350"/>
              </a:gdLst>
              <a:ahLst/>
              <a:cxnLst>
                <a:cxn ang="0">
                  <a:pos x="T0" y="T1"/>
                </a:cxn>
                <a:cxn ang="0">
                  <a:pos x="T2" y="T3"/>
                </a:cxn>
                <a:cxn ang="0">
                  <a:pos x="T4" y="T5"/>
                </a:cxn>
                <a:cxn ang="0">
                  <a:pos x="T6" y="T7"/>
                </a:cxn>
                <a:cxn ang="0">
                  <a:pos x="T8" y="T9"/>
                </a:cxn>
                <a:cxn ang="0">
                  <a:pos x="T10" y="T11"/>
                </a:cxn>
              </a:cxnLst>
              <a:rect l="T12" t="T13" r="T14" b="T15"/>
              <a:pathLst>
                <a:path w="1295400" h="1276350">
                  <a:moveTo>
                    <a:pt x="0" y="0"/>
                  </a:moveTo>
                  <a:lnTo>
                    <a:pt x="1134906" y="0"/>
                  </a:lnTo>
                  <a:cubicBezTo>
                    <a:pt x="1236529" y="131725"/>
                    <a:pt x="1295400" y="297113"/>
                    <a:pt x="1295400" y="476250"/>
                  </a:cubicBezTo>
                  <a:cubicBezTo>
                    <a:pt x="1295400" y="918133"/>
                    <a:pt x="937183" y="1276350"/>
                    <a:pt x="495300" y="1276350"/>
                  </a:cubicBezTo>
                  <a:cubicBezTo>
                    <a:pt x="307264" y="1276350"/>
                    <a:pt x="134378" y="1211484"/>
                    <a:pt x="0" y="1100138"/>
                  </a:cubicBezTo>
                  <a:lnTo>
                    <a:pt x="0" y="0"/>
                  </a:lnTo>
                  <a:close/>
                </a:path>
              </a:pathLst>
            </a:custGeom>
            <a:solidFill>
              <a:srgbClr val="4BACC6">
                <a:alpha val="69019"/>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2" name="Oval 21">
            <a:extLst>
              <a:ext uri="{FF2B5EF4-FFF2-40B4-BE49-F238E27FC236}">
                <a16:creationId xmlns:a16="http://schemas.microsoft.com/office/drawing/2014/main" id="{FC4B61CE-1010-46DF-BF99-65409F5BC1B9}"/>
              </a:ext>
            </a:extLst>
          </p:cNvPr>
          <p:cNvSpPr>
            <a:spLocks noChangeArrowheads="1"/>
          </p:cNvSpPr>
          <p:nvPr/>
        </p:nvSpPr>
        <p:spPr bwMode="auto">
          <a:xfrm>
            <a:off x="10077450" y="0"/>
            <a:ext cx="2114550" cy="1114425"/>
          </a:xfrm>
          <a:custGeom>
            <a:avLst/>
            <a:gdLst>
              <a:gd name="T0" fmla="*/ 0 w 2202975"/>
              <a:gd name="T1" fmla="*/ 0 h 1162051"/>
              <a:gd name="T2" fmla="*/ 2202975 w 2202975"/>
              <a:gd name="T3" fmla="*/ 0 h 1162051"/>
              <a:gd name="T4" fmla="*/ 2202975 w 2202975"/>
              <a:gd name="T5" fmla="*/ 784079 h 1162051"/>
              <a:gd name="T6" fmla="*/ 1288575 w 2202975"/>
              <a:gd name="T7" fmla="*/ 1162051 h 1162051"/>
              <a:gd name="T8" fmla="*/ 0 w 2202975"/>
              <a:gd name="T9" fmla="*/ 0 h 1162051"/>
              <a:gd name="T10" fmla="*/ 0 w 2202975"/>
              <a:gd name="T11" fmla="*/ 0 h 1162051"/>
              <a:gd name="T12" fmla="*/ 2202975 w 2202975"/>
              <a:gd name="T13" fmla="*/ 1162051 h 1162051"/>
            </a:gdLst>
            <a:ahLst/>
            <a:cxnLst>
              <a:cxn ang="0">
                <a:pos x="T0" y="T1"/>
              </a:cxn>
              <a:cxn ang="0">
                <a:pos x="T2" y="T3"/>
              </a:cxn>
              <a:cxn ang="0">
                <a:pos x="T4" y="T5"/>
              </a:cxn>
              <a:cxn ang="0">
                <a:pos x="T6" y="T7"/>
              </a:cxn>
              <a:cxn ang="0">
                <a:pos x="T8" y="T9"/>
              </a:cxn>
            </a:cxnLst>
            <a:rect l="T10" t="T11" r="T12" b="T13"/>
            <a:pathLst>
              <a:path w="2202975" h="1162051">
                <a:moveTo>
                  <a:pt x="0" y="0"/>
                </a:moveTo>
                <a:lnTo>
                  <a:pt x="2202975" y="0"/>
                </a:lnTo>
                <a:lnTo>
                  <a:pt x="2202975" y="784079"/>
                </a:lnTo>
                <a:cubicBezTo>
                  <a:pt x="1968745" y="1017682"/>
                  <a:pt x="1645520" y="1162051"/>
                  <a:pt x="1288575" y="1162051"/>
                </a:cubicBezTo>
                <a:cubicBezTo>
                  <a:pt x="618170" y="1162051"/>
                  <a:pt x="66711" y="652783"/>
                  <a:pt x="0" y="0"/>
                </a:cubicBezTo>
                <a:close/>
              </a:path>
            </a:pathLst>
          </a:custGeom>
          <a:solidFill>
            <a:srgbClr val="9FCEE6"/>
          </a:solidFill>
          <a:ln>
            <a:noFill/>
          </a:ln>
        </p:spPr>
        <p:txBody>
          <a:bodyPr anchor="ctr"/>
          <a:lstStyle/>
          <a:p>
            <a:endParaRPr lang="zh-CN" altLang="en-US" dirty="0"/>
          </a:p>
        </p:txBody>
      </p:sp>
      <p:grpSp>
        <p:nvGrpSpPr>
          <p:cNvPr id="43" name="组合 42">
            <a:extLst>
              <a:ext uri="{FF2B5EF4-FFF2-40B4-BE49-F238E27FC236}">
                <a16:creationId xmlns:a16="http://schemas.microsoft.com/office/drawing/2014/main" id="{00489FE6-A97E-4CE0-90FD-D7842C42F694}"/>
              </a:ext>
            </a:extLst>
          </p:cNvPr>
          <p:cNvGrpSpPr/>
          <p:nvPr/>
        </p:nvGrpSpPr>
        <p:grpSpPr>
          <a:xfrm>
            <a:off x="0" y="5889625"/>
            <a:ext cx="912813" cy="968375"/>
            <a:chOff x="0" y="4175125"/>
            <a:chExt cx="912813" cy="968375"/>
          </a:xfrm>
        </p:grpSpPr>
        <p:sp>
          <p:nvSpPr>
            <p:cNvPr id="44" name="Oval 8">
              <a:extLst>
                <a:ext uri="{FF2B5EF4-FFF2-40B4-BE49-F238E27FC236}">
                  <a16:creationId xmlns:a16="http://schemas.microsoft.com/office/drawing/2014/main" id="{9BAD347D-3AC9-4A58-AADD-4519E2E5051E}"/>
                </a:ext>
              </a:extLst>
            </p:cNvPr>
            <p:cNvSpPr>
              <a:spLocks noChangeArrowheads="1"/>
            </p:cNvSpPr>
            <p:nvPr/>
          </p:nvSpPr>
          <p:spPr bwMode="auto">
            <a:xfrm>
              <a:off x="0" y="4175125"/>
              <a:ext cx="152456" cy="373575"/>
            </a:xfrm>
            <a:custGeom>
              <a:avLst/>
              <a:gdLst>
                <a:gd name="T0" fmla="*/ 0 w 152400"/>
                <a:gd name="T1" fmla="*/ 0 h 373318"/>
                <a:gd name="T2" fmla="*/ 152400 w 152400"/>
                <a:gd name="T3" fmla="*/ 186659 h 373318"/>
                <a:gd name="T4" fmla="*/ 0 w 152400"/>
                <a:gd name="T5" fmla="*/ 373318 h 373318"/>
                <a:gd name="T6" fmla="*/ 0 w 152400"/>
                <a:gd name="T7" fmla="*/ 0 h 373318"/>
                <a:gd name="T8" fmla="*/ 0 w 152400"/>
                <a:gd name="T9" fmla="*/ 0 h 373318"/>
                <a:gd name="T10" fmla="*/ 152400 w 152400"/>
                <a:gd name="T11" fmla="*/ 373318 h 373318"/>
              </a:gdLst>
              <a:ahLst/>
              <a:cxnLst>
                <a:cxn ang="0">
                  <a:pos x="T0" y="T1"/>
                </a:cxn>
                <a:cxn ang="0">
                  <a:pos x="T2" y="T3"/>
                </a:cxn>
                <a:cxn ang="0">
                  <a:pos x="T4" y="T5"/>
                </a:cxn>
                <a:cxn ang="0">
                  <a:pos x="T6" y="T7"/>
                </a:cxn>
              </a:cxnLst>
              <a:rect l="T8" t="T9" r="T10" b="T11"/>
              <a:pathLst>
                <a:path w="152400" h="373318">
                  <a:moveTo>
                    <a:pt x="0" y="0"/>
                  </a:moveTo>
                  <a:cubicBezTo>
                    <a:pt x="86956" y="17624"/>
                    <a:pt x="152400" y="94499"/>
                    <a:pt x="152400" y="186659"/>
                  </a:cubicBezTo>
                  <a:cubicBezTo>
                    <a:pt x="152400" y="278819"/>
                    <a:pt x="86956" y="355694"/>
                    <a:pt x="0" y="373318"/>
                  </a:cubicBezTo>
                  <a:lnTo>
                    <a:pt x="0" y="0"/>
                  </a:lnTo>
                  <a:close/>
                </a:path>
              </a:pathLst>
            </a:custGeom>
            <a:solidFill>
              <a:srgbClr val="9FCEE6"/>
            </a:solidFill>
            <a:ln>
              <a:noFill/>
            </a:ln>
          </p:spPr>
          <p:txBody>
            <a:bodyPr anchor="ctr"/>
            <a:lstStyle/>
            <a:p>
              <a:endParaRPr lang="zh-CN" altLang="en-US"/>
            </a:p>
          </p:txBody>
        </p:sp>
        <p:sp>
          <p:nvSpPr>
            <p:cNvPr id="45" name="Oval 6">
              <a:extLst>
                <a:ext uri="{FF2B5EF4-FFF2-40B4-BE49-F238E27FC236}">
                  <a16:creationId xmlns:a16="http://schemas.microsoft.com/office/drawing/2014/main" id="{B358A438-383F-4FF6-897B-DC7F33F0A68A}"/>
                </a:ext>
              </a:extLst>
            </p:cNvPr>
            <p:cNvSpPr>
              <a:spLocks noChangeArrowheads="1"/>
            </p:cNvSpPr>
            <p:nvPr/>
          </p:nvSpPr>
          <p:spPr bwMode="auto">
            <a:xfrm>
              <a:off x="0" y="4628796"/>
              <a:ext cx="912813" cy="514704"/>
            </a:xfrm>
            <a:custGeom>
              <a:avLst/>
              <a:gdLst>
                <a:gd name="T0" fmla="*/ 381000 w 912480"/>
                <a:gd name="T1" fmla="*/ 0 h 514350"/>
                <a:gd name="T2" fmla="*/ 912480 w 912480"/>
                <a:gd name="T3" fmla="*/ 514350 h 514350"/>
                <a:gd name="T4" fmla="*/ 0 w 912480"/>
                <a:gd name="T5" fmla="*/ 514350 h 514350"/>
                <a:gd name="T6" fmla="*/ 0 w 912480"/>
                <a:gd name="T7" fmla="*/ 160870 h 514350"/>
                <a:gd name="T8" fmla="*/ 381000 w 912480"/>
                <a:gd name="T9" fmla="*/ 0 h 514350"/>
                <a:gd name="T10" fmla="*/ 0 w 912480"/>
                <a:gd name="T11" fmla="*/ 0 h 514350"/>
                <a:gd name="T12" fmla="*/ 912480 w 912480"/>
                <a:gd name="T13" fmla="*/ 514350 h 514350"/>
              </a:gdLst>
              <a:ahLst/>
              <a:cxnLst>
                <a:cxn ang="0">
                  <a:pos x="T0" y="T1"/>
                </a:cxn>
                <a:cxn ang="0">
                  <a:pos x="T2" y="T3"/>
                </a:cxn>
                <a:cxn ang="0">
                  <a:pos x="T4" y="T5"/>
                </a:cxn>
                <a:cxn ang="0">
                  <a:pos x="T6" y="T7"/>
                </a:cxn>
                <a:cxn ang="0">
                  <a:pos x="T8" y="T9"/>
                </a:cxn>
              </a:cxnLst>
              <a:rect l="T10" t="T11" r="T12" b="T13"/>
              <a:pathLst>
                <a:path w="912480" h="514350">
                  <a:moveTo>
                    <a:pt x="381000" y="0"/>
                  </a:moveTo>
                  <a:cubicBezTo>
                    <a:pt x="669194" y="0"/>
                    <a:pt x="904005" y="228555"/>
                    <a:pt x="912480" y="514350"/>
                  </a:cubicBezTo>
                  <a:lnTo>
                    <a:pt x="0" y="514350"/>
                  </a:lnTo>
                  <a:lnTo>
                    <a:pt x="0" y="160870"/>
                  </a:lnTo>
                  <a:cubicBezTo>
                    <a:pt x="96454" y="61464"/>
                    <a:pt x="231549" y="0"/>
                    <a:pt x="381000" y="0"/>
                  </a:cubicBezTo>
                  <a:close/>
                </a:path>
              </a:pathLst>
            </a:custGeom>
            <a:solidFill>
              <a:srgbClr val="3F3151">
                <a:alpha val="41176"/>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sp>
          <p:nvSpPr>
            <p:cNvPr id="46" name="Oval 7">
              <a:extLst>
                <a:ext uri="{FF2B5EF4-FFF2-40B4-BE49-F238E27FC236}">
                  <a16:creationId xmlns:a16="http://schemas.microsoft.com/office/drawing/2014/main" id="{C3D48CFE-DAF9-4626-8E8E-271DA0DED30A}"/>
                </a:ext>
              </a:extLst>
            </p:cNvPr>
            <p:cNvSpPr>
              <a:spLocks noChangeArrowheads="1"/>
            </p:cNvSpPr>
            <p:nvPr/>
          </p:nvSpPr>
          <p:spPr bwMode="auto">
            <a:xfrm>
              <a:off x="0" y="4361912"/>
              <a:ext cx="381139" cy="571893"/>
            </a:xfrm>
            <a:custGeom>
              <a:avLst/>
              <a:gdLst>
                <a:gd name="T0" fmla="*/ 95250 w 381000"/>
                <a:gd name="T1" fmla="*/ 0 h 571500"/>
                <a:gd name="T2" fmla="*/ 381000 w 381000"/>
                <a:gd name="T3" fmla="*/ 285750 h 571500"/>
                <a:gd name="T4" fmla="*/ 95250 w 381000"/>
                <a:gd name="T5" fmla="*/ 571500 h 571500"/>
                <a:gd name="T6" fmla="*/ 0 w 381000"/>
                <a:gd name="T7" fmla="*/ 554004 h 571500"/>
                <a:gd name="T8" fmla="*/ 0 w 381000"/>
                <a:gd name="T9" fmla="*/ 17497 h 571500"/>
                <a:gd name="T10" fmla="*/ 95250 w 381000"/>
                <a:gd name="T11" fmla="*/ 0 h 571500"/>
                <a:gd name="T12" fmla="*/ 0 w 381000"/>
                <a:gd name="T13" fmla="*/ 0 h 571500"/>
                <a:gd name="T14" fmla="*/ 381000 w 381000"/>
                <a:gd name="T15" fmla="*/ 571500 h 571500"/>
              </a:gdLst>
              <a:ahLst/>
              <a:cxnLst>
                <a:cxn ang="0">
                  <a:pos x="T0" y="T1"/>
                </a:cxn>
                <a:cxn ang="0">
                  <a:pos x="T2" y="T3"/>
                </a:cxn>
                <a:cxn ang="0">
                  <a:pos x="T4" y="T5"/>
                </a:cxn>
                <a:cxn ang="0">
                  <a:pos x="T6" y="T7"/>
                </a:cxn>
                <a:cxn ang="0">
                  <a:pos x="T8" y="T9"/>
                </a:cxn>
                <a:cxn ang="0">
                  <a:pos x="T10" y="T11"/>
                </a:cxn>
              </a:cxnLst>
              <a:rect l="T12" t="T13" r="T14" b="T15"/>
              <a:pathLst>
                <a:path w="381000" h="571500">
                  <a:moveTo>
                    <a:pt x="95250" y="0"/>
                  </a:moveTo>
                  <a:cubicBezTo>
                    <a:pt x="253065" y="0"/>
                    <a:pt x="381000" y="127935"/>
                    <a:pt x="381000" y="285750"/>
                  </a:cubicBezTo>
                  <a:cubicBezTo>
                    <a:pt x="381000" y="443565"/>
                    <a:pt x="253065" y="571500"/>
                    <a:pt x="95250" y="571500"/>
                  </a:cubicBezTo>
                  <a:cubicBezTo>
                    <a:pt x="61706" y="571500"/>
                    <a:pt x="29512" y="565720"/>
                    <a:pt x="0" y="554004"/>
                  </a:cubicBezTo>
                  <a:lnTo>
                    <a:pt x="0" y="17497"/>
                  </a:lnTo>
                  <a:cubicBezTo>
                    <a:pt x="29512" y="5780"/>
                    <a:pt x="61706" y="0"/>
                    <a:pt x="95250" y="0"/>
                  </a:cubicBezTo>
                  <a:close/>
                </a:path>
              </a:pathLst>
            </a:custGeom>
            <a:solidFill>
              <a:srgbClr val="90EAEB">
                <a:alpha val="85097"/>
              </a:srgbClr>
            </a:solidFill>
            <a:ln>
              <a:noFill/>
            </a:ln>
            <a:extLst>
              <a:ext uri="{91240B29-F687-4F45-9708-019B960494DF}">
                <a14:hiddenLine xmlns:a14="http://schemas.microsoft.com/office/drawing/2010/main" w="3175" cap="flat" cmpd="sng">
                  <a:solidFill>
                    <a:srgbClr val="395E8A"/>
                  </a:solidFill>
                  <a:bevel/>
                  <a:headEnd/>
                  <a:tailEnd/>
                </a14:hiddenLine>
              </a:ext>
            </a:extLst>
          </p:spPr>
          <p:txBody>
            <a:bodyPr anchor="ctr"/>
            <a:lstStyle/>
            <a:p>
              <a:endParaRPr lang="zh-CN" altLang="en-US"/>
            </a:p>
          </p:txBody>
        </p:sp>
      </p:grpSp>
      <p:sp>
        <p:nvSpPr>
          <p:cNvPr id="47" name="矩形 46">
            <a:extLst>
              <a:ext uri="{FF2B5EF4-FFF2-40B4-BE49-F238E27FC236}">
                <a16:creationId xmlns:a16="http://schemas.microsoft.com/office/drawing/2014/main" id="{91FEA7D9-57BC-4F94-AEB5-62B1D7C6E78B}"/>
              </a:ext>
            </a:extLst>
          </p:cNvPr>
          <p:cNvSpPr/>
          <p:nvPr/>
        </p:nvSpPr>
        <p:spPr>
          <a:xfrm>
            <a:off x="1490663" y="550251"/>
            <a:ext cx="7653337" cy="350837"/>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矩形 47">
            <a:extLst>
              <a:ext uri="{FF2B5EF4-FFF2-40B4-BE49-F238E27FC236}">
                <a16:creationId xmlns:a16="http://schemas.microsoft.com/office/drawing/2014/main" id="{B835E481-2F25-49D9-98B3-E4B038367BD1}"/>
              </a:ext>
            </a:extLst>
          </p:cNvPr>
          <p:cNvSpPr/>
          <p:nvPr/>
        </p:nvSpPr>
        <p:spPr>
          <a:xfrm>
            <a:off x="0" y="535963"/>
            <a:ext cx="1298575" cy="350838"/>
          </a:xfrm>
          <a:prstGeom prst="rect">
            <a:avLst/>
          </a:prstGeom>
          <a:solidFill>
            <a:srgbClr val="5FBCF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文本框 48">
            <a:extLst>
              <a:ext uri="{FF2B5EF4-FFF2-40B4-BE49-F238E27FC236}">
                <a16:creationId xmlns:a16="http://schemas.microsoft.com/office/drawing/2014/main" id="{E0F7182D-5932-43D1-96C0-7F2C9F04CE5D}"/>
              </a:ext>
            </a:extLst>
          </p:cNvPr>
          <p:cNvSpPr txBox="1">
            <a:spLocks noChangeArrowheads="1"/>
          </p:cNvSpPr>
          <p:nvPr/>
        </p:nvSpPr>
        <p:spPr bwMode="auto">
          <a:xfrm>
            <a:off x="2457450" y="535963"/>
            <a:ext cx="4604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算法设计思想</a:t>
            </a:r>
            <a:r>
              <a:rPr lang="en-US" altLang="zh-CN" dirty="0">
                <a:latin typeface="微软雅黑" panose="020B0503020204020204" pitchFamily="34" charset="-122"/>
                <a:ea typeface="微软雅黑" panose="020B0503020204020204" pitchFamily="34" charset="-122"/>
              </a:rPr>
              <a:t>——Huffman</a:t>
            </a:r>
            <a:r>
              <a:rPr lang="zh-CN" altLang="en-US" dirty="0">
                <a:latin typeface="微软雅黑" panose="020B0503020204020204" pitchFamily="34" charset="-122"/>
                <a:ea typeface="微软雅黑" panose="020B0503020204020204" pitchFamily="34" charset="-122"/>
              </a:rPr>
              <a:t>编码</a:t>
            </a:r>
          </a:p>
        </p:txBody>
      </p:sp>
      <p:sp>
        <p:nvSpPr>
          <p:cNvPr id="50" name="文本框 49">
            <a:extLst>
              <a:ext uri="{FF2B5EF4-FFF2-40B4-BE49-F238E27FC236}">
                <a16:creationId xmlns:a16="http://schemas.microsoft.com/office/drawing/2014/main" id="{EF53AC01-9496-4BD4-808A-8CEEECB4BC7B}"/>
              </a:ext>
            </a:extLst>
          </p:cNvPr>
          <p:cNvSpPr txBox="1">
            <a:spLocks noChangeArrowheads="1"/>
          </p:cNvSpPr>
          <p:nvPr/>
        </p:nvSpPr>
        <p:spPr bwMode="auto">
          <a:xfrm>
            <a:off x="169863" y="535963"/>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dirty="0">
                <a:solidFill>
                  <a:schemeClr val="bg1"/>
                </a:solidFill>
                <a:latin typeface="微软雅黑" panose="020B0503020204020204" pitchFamily="34" charset="-122"/>
              </a:rPr>
              <a:t>PART1</a:t>
            </a:r>
            <a:endParaRPr lang="zh-CN" altLang="en-US" dirty="0">
              <a:solidFill>
                <a:schemeClr val="bg1"/>
              </a:solidFill>
              <a:latin typeface="微软雅黑" panose="020B0503020204020204" pitchFamily="34" charset="-122"/>
            </a:endParaRPr>
          </a:p>
        </p:txBody>
      </p:sp>
      <p:sp>
        <p:nvSpPr>
          <p:cNvPr id="4" name="矩形 3">
            <a:extLst>
              <a:ext uri="{FF2B5EF4-FFF2-40B4-BE49-F238E27FC236}">
                <a16:creationId xmlns:a16="http://schemas.microsoft.com/office/drawing/2014/main" id="{8A4FA492-60A4-4C81-9E25-C101FC5941FF}"/>
              </a:ext>
            </a:extLst>
          </p:cNvPr>
          <p:cNvSpPr/>
          <p:nvPr/>
        </p:nvSpPr>
        <p:spPr>
          <a:xfrm>
            <a:off x="190569" y="1819491"/>
            <a:ext cx="7269727" cy="3970318"/>
          </a:xfrm>
          <a:prstGeom prst="rect">
            <a:avLst/>
          </a:prstGeom>
        </p:spPr>
        <p:txBody>
          <a:bodyPr wrap="square">
            <a:spAutoFit/>
          </a:bodyPr>
          <a:lstStyle/>
          <a:p>
            <a:pPr marL="266700"/>
            <a:r>
              <a:rPr lang="zh-CN" altLang="zh-CN" sz="2800" kern="100" dirty="0">
                <a:latin typeface="+mn-ea"/>
              </a:rPr>
              <a:t>可以利用二叉树来设计二进制的前缀编码。假设有一棵如图所示的二叉树，其</a:t>
            </a:r>
            <a:r>
              <a:rPr lang="en-US" altLang="zh-CN" sz="2800" kern="100" dirty="0">
                <a:latin typeface="+mn-ea"/>
              </a:rPr>
              <a:t>4</a:t>
            </a:r>
            <a:r>
              <a:rPr lang="zh-CN" altLang="zh-CN" sz="2800" kern="100" dirty="0">
                <a:latin typeface="+mn-ea"/>
              </a:rPr>
              <a:t>个叶子结点分别表示</a:t>
            </a:r>
            <a:r>
              <a:rPr lang="en-US" altLang="zh-CN" sz="2800" kern="100" dirty="0">
                <a:latin typeface="+mn-ea"/>
              </a:rPr>
              <a:t>A</a:t>
            </a:r>
            <a:r>
              <a:rPr lang="zh-CN" altLang="zh-CN" sz="2800" kern="100" dirty="0">
                <a:latin typeface="+mn-ea"/>
              </a:rPr>
              <a:t>、</a:t>
            </a:r>
            <a:r>
              <a:rPr lang="en-US" altLang="zh-CN" sz="2800" kern="100" dirty="0">
                <a:latin typeface="+mn-ea"/>
              </a:rPr>
              <a:t>B</a:t>
            </a:r>
            <a:r>
              <a:rPr lang="zh-CN" altLang="zh-CN" sz="2800" kern="100" dirty="0">
                <a:latin typeface="+mn-ea"/>
              </a:rPr>
              <a:t>、</a:t>
            </a:r>
            <a:r>
              <a:rPr lang="en-US" altLang="zh-CN" sz="2800" kern="100" dirty="0">
                <a:latin typeface="+mn-ea"/>
              </a:rPr>
              <a:t>C</a:t>
            </a:r>
            <a:r>
              <a:rPr lang="zh-CN" altLang="zh-CN" sz="2800" kern="100" dirty="0">
                <a:latin typeface="+mn-ea"/>
              </a:rPr>
              <a:t>、</a:t>
            </a:r>
            <a:r>
              <a:rPr lang="en-US" altLang="zh-CN" sz="2800" kern="100" dirty="0">
                <a:latin typeface="+mn-ea"/>
              </a:rPr>
              <a:t>D</a:t>
            </a:r>
            <a:r>
              <a:rPr lang="zh-CN" altLang="zh-CN" sz="2800" kern="100" dirty="0">
                <a:latin typeface="+mn-ea"/>
              </a:rPr>
              <a:t>这</a:t>
            </a:r>
            <a:r>
              <a:rPr lang="en-US" altLang="zh-CN" sz="2800" kern="100" dirty="0">
                <a:latin typeface="+mn-ea"/>
              </a:rPr>
              <a:t>4</a:t>
            </a:r>
            <a:r>
              <a:rPr lang="zh-CN" altLang="zh-CN" sz="2800" kern="100" dirty="0">
                <a:latin typeface="+mn-ea"/>
              </a:rPr>
              <a:t>个字符，且约定左分支表示字符</a:t>
            </a:r>
            <a:r>
              <a:rPr lang="en-US" altLang="zh-CN" sz="2800" kern="100" dirty="0">
                <a:latin typeface="+mn-ea"/>
              </a:rPr>
              <a:t>’0’</a:t>
            </a:r>
            <a:r>
              <a:rPr lang="zh-CN" altLang="zh-CN" sz="2800" kern="100" dirty="0">
                <a:latin typeface="+mn-ea"/>
              </a:rPr>
              <a:t>，右分支表示字符</a:t>
            </a:r>
            <a:r>
              <a:rPr lang="en-US" altLang="zh-CN" sz="2800" kern="100" dirty="0">
                <a:latin typeface="+mn-ea"/>
              </a:rPr>
              <a:t>’1’</a:t>
            </a:r>
            <a:r>
              <a:rPr lang="zh-CN" altLang="zh-CN" sz="2800" kern="100" dirty="0">
                <a:latin typeface="+mn-ea"/>
              </a:rPr>
              <a:t>，则可以从根节点到叶子结点的路径上分支字符组成的字符串作为该叶子结点字符的编码。可以证明，如此得到的必为二进制前缀编码。如图所得</a:t>
            </a:r>
            <a:r>
              <a:rPr lang="en-US" altLang="zh-CN" sz="2800" kern="100" dirty="0">
                <a:latin typeface="+mn-ea"/>
              </a:rPr>
              <a:t>A</a:t>
            </a:r>
            <a:r>
              <a:rPr lang="zh-CN" altLang="zh-CN" sz="2800" kern="100" dirty="0">
                <a:latin typeface="+mn-ea"/>
              </a:rPr>
              <a:t>、</a:t>
            </a:r>
            <a:r>
              <a:rPr lang="en-US" altLang="zh-CN" sz="2800" kern="100" dirty="0">
                <a:latin typeface="+mn-ea"/>
              </a:rPr>
              <a:t>B</a:t>
            </a:r>
            <a:r>
              <a:rPr lang="zh-CN" altLang="zh-CN" sz="2800" kern="100" dirty="0">
                <a:latin typeface="+mn-ea"/>
              </a:rPr>
              <a:t>、</a:t>
            </a:r>
            <a:r>
              <a:rPr lang="en-US" altLang="zh-CN" sz="2800" kern="100" dirty="0">
                <a:latin typeface="+mn-ea"/>
              </a:rPr>
              <a:t>C</a:t>
            </a:r>
            <a:r>
              <a:rPr lang="zh-CN" altLang="zh-CN" sz="2800" kern="100" dirty="0">
                <a:latin typeface="+mn-ea"/>
              </a:rPr>
              <a:t>、</a:t>
            </a:r>
            <a:r>
              <a:rPr lang="en-US" altLang="zh-CN" sz="2800" kern="100" dirty="0">
                <a:latin typeface="+mn-ea"/>
              </a:rPr>
              <a:t>D</a:t>
            </a:r>
            <a:r>
              <a:rPr lang="zh-CN" altLang="zh-CN" sz="2800" kern="100" dirty="0">
                <a:latin typeface="+mn-ea"/>
              </a:rPr>
              <a:t>的二进制前缀编码分别为</a:t>
            </a:r>
            <a:r>
              <a:rPr lang="en-US" altLang="zh-CN" sz="2800" kern="100" dirty="0">
                <a:latin typeface="+mn-ea"/>
              </a:rPr>
              <a:t>0</a:t>
            </a:r>
            <a:r>
              <a:rPr lang="zh-CN" altLang="zh-CN" sz="2800" kern="100" dirty="0">
                <a:latin typeface="+mn-ea"/>
              </a:rPr>
              <a:t>、</a:t>
            </a:r>
            <a:r>
              <a:rPr lang="en-US" altLang="zh-CN" sz="2800" kern="100" dirty="0">
                <a:latin typeface="+mn-ea"/>
              </a:rPr>
              <a:t>10</a:t>
            </a:r>
            <a:r>
              <a:rPr lang="zh-CN" altLang="zh-CN" sz="2800" kern="100" dirty="0">
                <a:latin typeface="+mn-ea"/>
              </a:rPr>
              <a:t>、</a:t>
            </a:r>
            <a:r>
              <a:rPr lang="en-US" altLang="zh-CN" sz="2800" kern="100" dirty="0">
                <a:latin typeface="+mn-ea"/>
              </a:rPr>
              <a:t>110</a:t>
            </a:r>
            <a:r>
              <a:rPr lang="zh-CN" altLang="zh-CN" sz="2800" kern="100" dirty="0">
                <a:latin typeface="+mn-ea"/>
              </a:rPr>
              <a:t>和</a:t>
            </a:r>
            <a:r>
              <a:rPr lang="en-US" altLang="zh-CN" sz="2800" kern="100" dirty="0">
                <a:latin typeface="+mn-ea"/>
              </a:rPr>
              <a:t>111</a:t>
            </a:r>
            <a:r>
              <a:rPr lang="zh-CN" altLang="zh-CN" sz="2800" kern="100" dirty="0">
                <a:latin typeface="+mn-ea"/>
              </a:rPr>
              <a:t>。</a:t>
            </a:r>
            <a:endParaRPr lang="zh-CN" altLang="zh-CN" sz="2000" kern="100" dirty="0">
              <a:effectLst/>
              <a:latin typeface="+mn-ea"/>
            </a:endParaRPr>
          </a:p>
        </p:txBody>
      </p:sp>
      <p:grpSp>
        <p:nvGrpSpPr>
          <p:cNvPr id="19" name="组合 18">
            <a:extLst>
              <a:ext uri="{FF2B5EF4-FFF2-40B4-BE49-F238E27FC236}">
                <a16:creationId xmlns:a16="http://schemas.microsoft.com/office/drawing/2014/main" id="{0B0CA881-2E24-4D7F-837B-E989C89CB806}"/>
              </a:ext>
            </a:extLst>
          </p:cNvPr>
          <p:cNvGrpSpPr/>
          <p:nvPr/>
        </p:nvGrpSpPr>
        <p:grpSpPr>
          <a:xfrm>
            <a:off x="7704117" y="1999162"/>
            <a:ext cx="4297314" cy="2859675"/>
            <a:chOff x="2773816" y="1583015"/>
            <a:chExt cx="3180832" cy="2116705"/>
          </a:xfrm>
        </p:grpSpPr>
        <p:sp>
          <p:nvSpPr>
            <p:cNvPr id="20" name="椭圆 19">
              <a:extLst>
                <a:ext uri="{FF2B5EF4-FFF2-40B4-BE49-F238E27FC236}">
                  <a16:creationId xmlns:a16="http://schemas.microsoft.com/office/drawing/2014/main" id="{9DE067C6-432E-4D8F-A487-D6713967A08E}"/>
                </a:ext>
              </a:extLst>
            </p:cNvPr>
            <p:cNvSpPr/>
            <p:nvPr/>
          </p:nvSpPr>
          <p:spPr>
            <a:xfrm>
              <a:off x="3259587" y="1586997"/>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20D3627-5204-4622-A286-F1FEA788DAC8}"/>
                </a:ext>
              </a:extLst>
            </p:cNvPr>
            <p:cNvCxnSpPr>
              <a:cxnSpLocks/>
            </p:cNvCxnSpPr>
            <p:nvPr/>
          </p:nvCxnSpPr>
          <p:spPr>
            <a:xfrm flipH="1">
              <a:off x="3016747" y="1887426"/>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712FB009-F49E-42EA-9EF3-10C0650D0FB5}"/>
                </a:ext>
              </a:extLst>
            </p:cNvPr>
            <p:cNvCxnSpPr>
              <a:cxnSpLocks/>
            </p:cNvCxnSpPr>
            <p:nvPr/>
          </p:nvCxnSpPr>
          <p:spPr>
            <a:xfrm>
              <a:off x="3545244" y="1890122"/>
              <a:ext cx="294534" cy="3071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E46AAB45-A77D-4B54-A645-4972FA87E762}"/>
                </a:ext>
              </a:extLst>
            </p:cNvPr>
            <p:cNvSpPr/>
            <p:nvPr/>
          </p:nvSpPr>
          <p:spPr>
            <a:xfrm>
              <a:off x="2773816" y="2165408"/>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A</a:t>
              </a:r>
            </a:p>
          </p:txBody>
        </p:sp>
        <p:sp>
          <p:nvSpPr>
            <p:cNvPr id="24" name="椭圆 23">
              <a:extLst>
                <a:ext uri="{FF2B5EF4-FFF2-40B4-BE49-F238E27FC236}">
                  <a16:creationId xmlns:a16="http://schemas.microsoft.com/office/drawing/2014/main" id="{4EFFCF72-5AD9-45A1-A6DD-684038C1D3AC}"/>
                </a:ext>
              </a:extLst>
            </p:cNvPr>
            <p:cNvSpPr/>
            <p:nvPr/>
          </p:nvSpPr>
          <p:spPr>
            <a:xfrm>
              <a:off x="3747274" y="2188434"/>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0D80177C-1016-489D-9CAF-54CE08174B89}"/>
                </a:ext>
              </a:extLst>
            </p:cNvPr>
            <p:cNvCxnSpPr>
              <a:cxnSpLocks/>
            </p:cNvCxnSpPr>
            <p:nvPr/>
          </p:nvCxnSpPr>
          <p:spPr>
            <a:xfrm>
              <a:off x="4043067" y="2490120"/>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267726-D0E2-4CAB-A6E4-81095194A0ED}"/>
                </a:ext>
              </a:extLst>
            </p:cNvPr>
            <p:cNvCxnSpPr>
              <a:cxnSpLocks/>
            </p:cNvCxnSpPr>
            <p:nvPr/>
          </p:nvCxnSpPr>
          <p:spPr>
            <a:xfrm flipH="1">
              <a:off x="3527579" y="2498021"/>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EDE0ACB0-6322-4FC1-880B-03F622417581}"/>
                </a:ext>
              </a:extLst>
            </p:cNvPr>
            <p:cNvSpPr/>
            <p:nvPr/>
          </p:nvSpPr>
          <p:spPr>
            <a:xfrm>
              <a:off x="3284648" y="2776003"/>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B</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38C01DEC-5DD4-401B-A3C1-2CA1D317CBDB}"/>
                </a:ext>
              </a:extLst>
            </p:cNvPr>
            <p:cNvSpPr/>
            <p:nvPr/>
          </p:nvSpPr>
          <p:spPr>
            <a:xfrm>
              <a:off x="4193626" y="2774800"/>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82C3EA9-C918-447B-AB5A-0BCFBC3C0F2E}"/>
                </a:ext>
              </a:extLst>
            </p:cNvPr>
            <p:cNvCxnSpPr>
              <a:cxnSpLocks/>
            </p:cNvCxnSpPr>
            <p:nvPr/>
          </p:nvCxnSpPr>
          <p:spPr>
            <a:xfrm>
              <a:off x="4489419" y="3076486"/>
              <a:ext cx="284400" cy="284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B5C631B-EBDA-4598-B642-A3CCF6EF21DB}"/>
                </a:ext>
              </a:extLst>
            </p:cNvPr>
            <p:cNvCxnSpPr>
              <a:cxnSpLocks/>
            </p:cNvCxnSpPr>
            <p:nvPr/>
          </p:nvCxnSpPr>
          <p:spPr>
            <a:xfrm flipH="1">
              <a:off x="3973931" y="3084387"/>
              <a:ext cx="285657" cy="2856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2FEF230A-0D9F-4E0E-AA24-0EE1D375EFFB}"/>
                </a:ext>
              </a:extLst>
            </p:cNvPr>
            <p:cNvSpPr/>
            <p:nvPr/>
          </p:nvSpPr>
          <p:spPr>
            <a:xfrm>
              <a:off x="3731000" y="3362369"/>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7C262F1E-965C-45F7-A34B-B1A758EF3CE7}"/>
                </a:ext>
              </a:extLst>
            </p:cNvPr>
            <p:cNvSpPr/>
            <p:nvPr/>
          </p:nvSpPr>
          <p:spPr>
            <a:xfrm>
              <a:off x="4666299" y="3362368"/>
              <a:ext cx="337351" cy="33735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129E697E-AD6D-438C-A9AC-A84AC71A00B6}"/>
                </a:ext>
              </a:extLst>
            </p:cNvPr>
            <p:cNvSpPr txBox="1"/>
            <p:nvPr/>
          </p:nvSpPr>
          <p:spPr>
            <a:xfrm>
              <a:off x="2875175" y="1755672"/>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86D5D8F6-0F74-4336-BDC3-39A8D73A8C64}"/>
                </a:ext>
              </a:extLst>
            </p:cNvPr>
            <p:cNvSpPr txBox="1"/>
            <p:nvPr/>
          </p:nvSpPr>
          <p:spPr>
            <a:xfrm>
              <a:off x="4609958" y="1583015"/>
              <a:ext cx="1344690" cy="1161848"/>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编码</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A(0)</a:t>
              </a:r>
            </a:p>
            <a:p>
              <a:r>
                <a:rPr lang="en-US" altLang="zh-CN" sz="2400" dirty="0">
                  <a:latin typeface="Times New Roman" panose="02020603050405020304" pitchFamily="18" charset="0"/>
                  <a:cs typeface="Times New Roman" panose="02020603050405020304" pitchFamily="18" charset="0"/>
                </a:rPr>
                <a:t>          B(10)</a:t>
              </a:r>
            </a:p>
            <a:p>
              <a:r>
                <a:rPr lang="en-US" altLang="zh-CN" sz="2400" dirty="0">
                  <a:latin typeface="Times New Roman" panose="02020603050405020304" pitchFamily="18" charset="0"/>
                  <a:cs typeface="Times New Roman" panose="02020603050405020304" pitchFamily="18" charset="0"/>
                </a:rPr>
                <a:t>          C(110)</a:t>
              </a:r>
            </a:p>
            <a:p>
              <a:r>
                <a:rPr lang="en-US" altLang="zh-CN" sz="2400" dirty="0">
                  <a:latin typeface="Times New Roman" panose="02020603050405020304" pitchFamily="18" charset="0"/>
                  <a:cs typeface="Times New Roman" panose="02020603050405020304" pitchFamily="18" charset="0"/>
                </a:rPr>
                <a:t>          D(111)</a:t>
              </a:r>
              <a:endParaRPr lang="zh-CN" altLang="en-US" sz="2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535F3FD3-9286-42FD-9583-25DC4ADFE9FC}"/>
                </a:ext>
              </a:extLst>
            </p:cNvPr>
            <p:cNvSpPr txBox="1"/>
            <p:nvPr/>
          </p:nvSpPr>
          <p:spPr>
            <a:xfrm>
              <a:off x="3689451" y="1755672"/>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8237A566-C4B1-4C1F-8621-F0D00EE03B15}"/>
                </a:ext>
              </a:extLst>
            </p:cNvPr>
            <p:cNvSpPr txBox="1"/>
            <p:nvPr/>
          </p:nvSpPr>
          <p:spPr>
            <a:xfrm>
              <a:off x="3370367" y="238642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E4D6CFA8-61E5-4E38-A782-61589F05AB69}"/>
                </a:ext>
              </a:extLst>
            </p:cNvPr>
            <p:cNvSpPr txBox="1"/>
            <p:nvPr/>
          </p:nvSpPr>
          <p:spPr>
            <a:xfrm>
              <a:off x="4184643" y="2386425"/>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BEFEF81C-E6B3-4E00-BC93-185AEF3CECE8}"/>
                </a:ext>
              </a:extLst>
            </p:cNvPr>
            <p:cNvSpPr txBox="1"/>
            <p:nvPr/>
          </p:nvSpPr>
          <p:spPr>
            <a:xfrm>
              <a:off x="3819402" y="2991554"/>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867B49D-BFBB-4828-A542-2E3B8244334E}"/>
                </a:ext>
              </a:extLst>
            </p:cNvPr>
            <p:cNvSpPr txBox="1"/>
            <p:nvPr/>
          </p:nvSpPr>
          <p:spPr>
            <a:xfrm>
              <a:off x="4633678" y="2991554"/>
              <a:ext cx="28440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1796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TotalTime>
  <Words>3258</Words>
  <Application>Microsoft Office PowerPoint</Application>
  <PresentationFormat>宽屏</PresentationFormat>
  <Paragraphs>758</Paragraphs>
  <Slides>46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等线 Light</vt:lpstr>
      <vt:lpstr>微软雅黑</vt:lpstr>
      <vt:lpstr>Consolas</vt:lpstr>
      <vt:lpstr>Arial</vt:lpstr>
      <vt:lpstr>Calibri Light</vt:lpstr>
      <vt:lpstr>华文新魏</vt:lpstr>
      <vt:lpstr>Calibri</vt:lpstr>
      <vt:lpstr>Times New Roman</vt:lpstr>
      <vt:lpstr>宋体</vt:lpstr>
      <vt:lpstr>等线</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陈扬</dc:creator>
  <cp:lastModifiedBy>陈扬</cp:lastModifiedBy>
  <cp:revision>34</cp:revision>
  <dcterms:created xsi:type="dcterms:W3CDTF">2017-12-04T09:17:01Z</dcterms:created>
  <dcterms:modified xsi:type="dcterms:W3CDTF">2017-12-04T12:54:19Z</dcterms:modified>
</cp:coreProperties>
</file>